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63" r:id="rId3"/>
    <p:sldId id="257" r:id="rId4"/>
    <p:sldId id="266" r:id="rId5"/>
    <p:sldId id="258" r:id="rId6"/>
    <p:sldId id="260" r:id="rId7"/>
    <p:sldId id="271" r:id="rId8"/>
    <p:sldId id="276" r:id="rId9"/>
    <p:sldId id="261" r:id="rId10"/>
    <p:sldId id="262" r:id="rId11"/>
    <p:sldId id="269" r:id="rId12"/>
    <p:sldId id="275" r:id="rId13"/>
    <p:sldId id="274" r:id="rId14"/>
    <p:sldId id="277" r:id="rId15"/>
    <p:sldId id="273" r:id="rId16"/>
    <p:sldId id="268"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4660"/>
  </p:normalViewPr>
  <p:slideViewPr>
    <p:cSldViewPr snapToGrid="0">
      <p:cViewPr varScale="1">
        <p:scale>
          <a:sx n="86" d="100"/>
          <a:sy n="86" d="100"/>
        </p:scale>
        <p:origin x="71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62C43A-EA01-436C-876C-3539F56CB4A2}" type="datetimeFigureOut">
              <a:rPr lang="en-IN" smtClean="0"/>
              <a:t>18-11-2019</a:t>
            </a:fld>
            <a:endParaRPr lang="en-IN"/>
          </a:p>
        </p:txBody>
      </p:sp>
      <p:sp>
        <p:nvSpPr>
          <p:cNvPr id="5" name="Footer Placeholder 4"/>
          <p:cNvSpPr>
            <a:spLocks noGrp="1"/>
          </p:cNvSpPr>
          <p:nvPr>
            <p:ph type="ftr" sz="quarter" idx="11"/>
          </p:nvPr>
        </p:nvSpPr>
        <p:spPr>
          <a:xfrm>
            <a:off x="1371600" y="4323845"/>
            <a:ext cx="6400800" cy="365125"/>
          </a:xfrm>
        </p:spPr>
        <p:txBody>
          <a:bodyPr/>
          <a:lstStyle/>
          <a:p>
            <a:endParaRPr lang="en-IN"/>
          </a:p>
        </p:txBody>
      </p:sp>
      <p:sp>
        <p:nvSpPr>
          <p:cNvPr id="6" name="Slide Number Placeholder 5"/>
          <p:cNvSpPr>
            <a:spLocks noGrp="1"/>
          </p:cNvSpPr>
          <p:nvPr>
            <p:ph type="sldNum" sz="quarter" idx="12"/>
          </p:nvPr>
        </p:nvSpPr>
        <p:spPr>
          <a:xfrm>
            <a:off x="8077200" y="1430866"/>
            <a:ext cx="2743200" cy="365125"/>
          </a:xfrm>
        </p:spPr>
        <p:txBody>
          <a:bodyPr/>
          <a:lstStyle/>
          <a:p>
            <a:fld id="{EC8FB098-9A6F-4062-A607-24BB1E4267E3}" type="slidenum">
              <a:rPr lang="en-IN" smtClean="0"/>
              <a:t>‹#›</a:t>
            </a:fld>
            <a:endParaRPr lang="en-IN"/>
          </a:p>
        </p:txBody>
      </p:sp>
    </p:spTree>
    <p:extLst>
      <p:ext uri="{BB962C8B-B14F-4D97-AF65-F5344CB8AC3E}">
        <p14:creationId xmlns:p14="http://schemas.microsoft.com/office/powerpoint/2010/main" val="199600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62C43A-EA01-436C-876C-3539F56CB4A2}" type="datetimeFigureOut">
              <a:rPr lang="en-IN" smtClean="0"/>
              <a:t>18-11-2019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8FB098-9A6F-4062-A607-24BB1E4267E3}" type="slidenum">
              <a:rPr lang="en-IN" smtClean="0"/>
              <a:t>‹#›</a:t>
            </a:fld>
            <a:endParaRPr lang="en-IN"/>
          </a:p>
        </p:txBody>
      </p:sp>
    </p:spTree>
    <p:extLst>
      <p:ext uri="{BB962C8B-B14F-4D97-AF65-F5344CB8AC3E}">
        <p14:creationId xmlns:p14="http://schemas.microsoft.com/office/powerpoint/2010/main" val="1190239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62C43A-EA01-436C-876C-3539F56CB4A2}" type="datetimeFigureOut">
              <a:rPr lang="en-IN" smtClean="0"/>
              <a:t>18-11-2019</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EC8FB098-9A6F-4062-A607-24BB1E4267E3}" type="slidenum">
              <a:rPr lang="en-IN" smtClean="0"/>
              <a:t>‹#›</a:t>
            </a:fld>
            <a:endParaRPr lang="en-IN"/>
          </a:p>
        </p:txBody>
      </p:sp>
    </p:spTree>
    <p:extLst>
      <p:ext uri="{BB962C8B-B14F-4D97-AF65-F5344CB8AC3E}">
        <p14:creationId xmlns:p14="http://schemas.microsoft.com/office/powerpoint/2010/main" val="3338958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62C43A-EA01-436C-876C-3539F56CB4A2}" type="datetimeFigureOut">
              <a:rPr lang="en-IN" smtClean="0"/>
              <a:t>18-11-2019</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EC8FB098-9A6F-4062-A607-24BB1E4267E3}" type="slidenum">
              <a:rPr lang="en-IN" smtClean="0"/>
              <a:t>‹#›</a:t>
            </a:fld>
            <a:endParaRPr lang="en-IN"/>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1168702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62C43A-EA01-436C-876C-3539F56CB4A2}" type="datetimeFigureOut">
              <a:rPr lang="en-IN" smtClean="0"/>
              <a:t>18-11-2019</a:t>
            </a:fld>
            <a:endParaRPr lang="en-IN"/>
          </a:p>
        </p:txBody>
      </p:sp>
      <p:sp>
        <p:nvSpPr>
          <p:cNvPr id="6" name="Footer Placeholder 5"/>
          <p:cNvSpPr>
            <a:spLocks noGrp="1"/>
          </p:cNvSpPr>
          <p:nvPr>
            <p:ph type="ftr" sz="quarter" idx="11"/>
          </p:nvPr>
        </p:nvSpPr>
        <p:spPr>
          <a:xfrm>
            <a:off x="685800" y="378883"/>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EC8FB098-9A6F-4062-A607-24BB1E4267E3}" type="slidenum">
              <a:rPr lang="en-IN" smtClean="0"/>
              <a:t>‹#›</a:t>
            </a:fld>
            <a:endParaRPr lang="en-IN"/>
          </a:p>
        </p:txBody>
      </p:sp>
    </p:spTree>
    <p:extLst>
      <p:ext uri="{BB962C8B-B14F-4D97-AF65-F5344CB8AC3E}">
        <p14:creationId xmlns:p14="http://schemas.microsoft.com/office/powerpoint/2010/main" val="18727667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62C43A-EA01-436C-876C-3539F56CB4A2}" type="datetimeFigureOut">
              <a:rPr lang="en-IN" smtClean="0"/>
              <a:t>18-11-2019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C8FB098-9A6F-4062-A607-24BB1E4267E3}" type="slidenum">
              <a:rPr lang="en-IN" smtClean="0"/>
              <a:t>‹#›</a:t>
            </a:fld>
            <a:endParaRPr lang="en-IN"/>
          </a:p>
        </p:txBody>
      </p:sp>
    </p:spTree>
    <p:extLst>
      <p:ext uri="{BB962C8B-B14F-4D97-AF65-F5344CB8AC3E}">
        <p14:creationId xmlns:p14="http://schemas.microsoft.com/office/powerpoint/2010/main" val="2269246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62C43A-EA01-436C-876C-3539F56CB4A2}" type="datetimeFigureOut">
              <a:rPr lang="en-IN" smtClean="0"/>
              <a:t>18-11-2019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C8FB098-9A6F-4062-A607-24BB1E4267E3}" type="slidenum">
              <a:rPr lang="en-IN" smtClean="0"/>
              <a:t>‹#›</a:t>
            </a:fld>
            <a:endParaRPr lang="en-IN"/>
          </a:p>
        </p:txBody>
      </p:sp>
    </p:spTree>
    <p:extLst>
      <p:ext uri="{BB962C8B-B14F-4D97-AF65-F5344CB8AC3E}">
        <p14:creationId xmlns:p14="http://schemas.microsoft.com/office/powerpoint/2010/main" val="31104117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62C43A-EA01-436C-876C-3539F56CB4A2}" type="datetimeFigureOut">
              <a:rPr lang="en-IN" smtClean="0"/>
              <a:t>18-11-2019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8FB098-9A6F-4062-A607-24BB1E4267E3}" type="slidenum">
              <a:rPr lang="en-IN" smtClean="0"/>
              <a:t>‹#›</a:t>
            </a:fld>
            <a:endParaRPr lang="en-IN"/>
          </a:p>
        </p:txBody>
      </p:sp>
    </p:spTree>
    <p:extLst>
      <p:ext uri="{BB962C8B-B14F-4D97-AF65-F5344CB8AC3E}">
        <p14:creationId xmlns:p14="http://schemas.microsoft.com/office/powerpoint/2010/main" val="1759106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62C43A-EA01-436C-876C-3539F56CB4A2}" type="datetimeFigureOut">
              <a:rPr lang="en-IN" smtClean="0"/>
              <a:t>18-11-2019</a:t>
            </a:fld>
            <a:endParaRPr lang="en-IN"/>
          </a:p>
        </p:txBody>
      </p:sp>
      <p:sp>
        <p:nvSpPr>
          <p:cNvPr id="5" name="Footer Placeholder 4"/>
          <p:cNvSpPr>
            <a:spLocks noGrp="1"/>
          </p:cNvSpPr>
          <p:nvPr>
            <p:ph type="ftr" sz="quarter" idx="11"/>
          </p:nvPr>
        </p:nvSpPr>
        <p:spPr>
          <a:xfrm>
            <a:off x="685800" y="381000"/>
            <a:ext cx="6991492" cy="36512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EC8FB098-9A6F-4062-A607-24BB1E4267E3}" type="slidenum">
              <a:rPr lang="en-IN" smtClean="0"/>
              <a:t>‹#›</a:t>
            </a:fld>
            <a:endParaRPr lang="en-IN"/>
          </a:p>
        </p:txBody>
      </p:sp>
    </p:spTree>
    <p:extLst>
      <p:ext uri="{BB962C8B-B14F-4D97-AF65-F5344CB8AC3E}">
        <p14:creationId xmlns:p14="http://schemas.microsoft.com/office/powerpoint/2010/main" val="4044813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62C43A-EA01-436C-876C-3539F56CB4A2}" type="datetimeFigureOut">
              <a:rPr lang="en-IN" smtClean="0"/>
              <a:t>18-11-2019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8FB098-9A6F-4062-A607-24BB1E4267E3}" type="slidenum">
              <a:rPr lang="en-IN" smtClean="0"/>
              <a:t>‹#›</a:t>
            </a:fld>
            <a:endParaRPr lang="en-IN"/>
          </a:p>
        </p:txBody>
      </p:sp>
    </p:spTree>
    <p:extLst>
      <p:ext uri="{BB962C8B-B14F-4D97-AF65-F5344CB8AC3E}">
        <p14:creationId xmlns:p14="http://schemas.microsoft.com/office/powerpoint/2010/main" val="3726542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62C43A-EA01-436C-876C-3539F56CB4A2}" type="datetimeFigureOut">
              <a:rPr lang="en-IN" smtClean="0"/>
              <a:t>18-11-2019</a:t>
            </a:fld>
            <a:endParaRPr lang="en-IN"/>
          </a:p>
        </p:txBody>
      </p:sp>
      <p:sp>
        <p:nvSpPr>
          <p:cNvPr id="5" name="Footer Placeholder 4"/>
          <p:cNvSpPr>
            <a:spLocks noGrp="1"/>
          </p:cNvSpPr>
          <p:nvPr>
            <p:ph type="ftr" sz="quarter" idx="11"/>
          </p:nvPr>
        </p:nvSpPr>
        <p:spPr>
          <a:xfrm>
            <a:off x="685800" y="381001"/>
            <a:ext cx="6991492" cy="36406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EC8FB098-9A6F-4062-A607-24BB1E4267E3}" type="slidenum">
              <a:rPr lang="en-IN" smtClean="0"/>
              <a:t>‹#›</a:t>
            </a:fld>
            <a:endParaRPr lang="en-IN"/>
          </a:p>
        </p:txBody>
      </p:sp>
    </p:spTree>
    <p:extLst>
      <p:ext uri="{BB962C8B-B14F-4D97-AF65-F5344CB8AC3E}">
        <p14:creationId xmlns:p14="http://schemas.microsoft.com/office/powerpoint/2010/main" val="6886146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62C43A-EA01-436C-876C-3539F56CB4A2}" type="datetimeFigureOut">
              <a:rPr lang="en-IN" smtClean="0"/>
              <a:t>18-11-2019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8FB098-9A6F-4062-A607-24BB1E4267E3}" type="slidenum">
              <a:rPr lang="en-IN" smtClean="0"/>
              <a:t>‹#›</a:t>
            </a:fld>
            <a:endParaRPr lang="en-IN"/>
          </a:p>
        </p:txBody>
      </p:sp>
    </p:spTree>
    <p:extLst>
      <p:ext uri="{BB962C8B-B14F-4D97-AF65-F5344CB8AC3E}">
        <p14:creationId xmlns:p14="http://schemas.microsoft.com/office/powerpoint/2010/main" val="1992750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62C43A-EA01-436C-876C-3539F56CB4A2}" type="datetimeFigureOut">
              <a:rPr lang="en-IN" smtClean="0"/>
              <a:t>18-11-2019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C8FB098-9A6F-4062-A607-24BB1E4267E3}" type="slidenum">
              <a:rPr lang="en-IN" smtClean="0"/>
              <a:t>‹#›</a:t>
            </a:fld>
            <a:endParaRPr lang="en-IN"/>
          </a:p>
        </p:txBody>
      </p:sp>
    </p:spTree>
    <p:extLst>
      <p:ext uri="{BB962C8B-B14F-4D97-AF65-F5344CB8AC3E}">
        <p14:creationId xmlns:p14="http://schemas.microsoft.com/office/powerpoint/2010/main" val="4138951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62C43A-EA01-436C-876C-3539F56CB4A2}" type="datetimeFigureOut">
              <a:rPr lang="en-IN" smtClean="0"/>
              <a:t>18-11-2019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C8FB098-9A6F-4062-A607-24BB1E4267E3}" type="slidenum">
              <a:rPr lang="en-IN" smtClean="0"/>
              <a:t>‹#›</a:t>
            </a:fld>
            <a:endParaRPr lang="en-IN"/>
          </a:p>
        </p:txBody>
      </p:sp>
    </p:spTree>
    <p:extLst>
      <p:ext uri="{BB962C8B-B14F-4D97-AF65-F5344CB8AC3E}">
        <p14:creationId xmlns:p14="http://schemas.microsoft.com/office/powerpoint/2010/main" val="227850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62C43A-EA01-436C-876C-3539F56CB4A2}" type="datetimeFigureOut">
              <a:rPr lang="en-IN" smtClean="0"/>
              <a:t>18-11-2019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C8FB098-9A6F-4062-A607-24BB1E4267E3}" type="slidenum">
              <a:rPr lang="en-IN" smtClean="0"/>
              <a:t>‹#›</a:t>
            </a:fld>
            <a:endParaRPr lang="en-IN"/>
          </a:p>
        </p:txBody>
      </p:sp>
    </p:spTree>
    <p:extLst>
      <p:ext uri="{BB962C8B-B14F-4D97-AF65-F5344CB8AC3E}">
        <p14:creationId xmlns:p14="http://schemas.microsoft.com/office/powerpoint/2010/main" val="741514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62C43A-EA01-436C-876C-3539F56CB4A2}" type="datetimeFigureOut">
              <a:rPr lang="en-IN" smtClean="0"/>
              <a:t>18-11-2019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8FB098-9A6F-4062-A607-24BB1E4267E3}" type="slidenum">
              <a:rPr lang="en-IN" smtClean="0"/>
              <a:t>‹#›</a:t>
            </a:fld>
            <a:endParaRPr lang="en-IN"/>
          </a:p>
        </p:txBody>
      </p:sp>
    </p:spTree>
    <p:extLst>
      <p:ext uri="{BB962C8B-B14F-4D97-AF65-F5344CB8AC3E}">
        <p14:creationId xmlns:p14="http://schemas.microsoft.com/office/powerpoint/2010/main" val="1766056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62C43A-EA01-436C-876C-3539F56CB4A2}" type="datetimeFigureOut">
              <a:rPr lang="en-IN" smtClean="0"/>
              <a:t>18-11-2019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8FB098-9A6F-4062-A607-24BB1E4267E3}" type="slidenum">
              <a:rPr lang="en-IN" smtClean="0"/>
              <a:t>‹#›</a:t>
            </a:fld>
            <a:endParaRPr lang="en-IN"/>
          </a:p>
        </p:txBody>
      </p:sp>
    </p:spTree>
    <p:extLst>
      <p:ext uri="{BB962C8B-B14F-4D97-AF65-F5344CB8AC3E}">
        <p14:creationId xmlns:p14="http://schemas.microsoft.com/office/powerpoint/2010/main" val="2913694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62C43A-EA01-436C-876C-3539F56CB4A2}" type="datetimeFigureOut">
              <a:rPr lang="en-IN" smtClean="0"/>
              <a:t>18-11-2019</a:t>
            </a:fld>
            <a:endParaRPr lang="en-IN"/>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C8FB098-9A6F-4062-A607-24BB1E4267E3}" type="slidenum">
              <a:rPr lang="en-IN" smtClean="0"/>
              <a:t>‹#›</a:t>
            </a:fld>
            <a:endParaRPr lang="en-IN"/>
          </a:p>
        </p:txBody>
      </p:sp>
    </p:spTree>
    <p:extLst>
      <p:ext uri="{BB962C8B-B14F-4D97-AF65-F5344CB8AC3E}">
        <p14:creationId xmlns:p14="http://schemas.microsoft.com/office/powerpoint/2010/main" val="4138409317"/>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hyperlink" Target="https://ieeexplore.ieee.org/author/37086464956" TargetMode="External"/><Relationship Id="rId7" Type="http://schemas.openxmlformats.org/officeDocument/2006/relationships/image" Target="../media/image23.png"/><Relationship Id="rId2" Type="http://schemas.openxmlformats.org/officeDocument/2006/relationships/hyperlink" Target="https://ieeexplore.ieee.org/author/37086465154" TargetMode="External"/><Relationship Id="rId1" Type="http://schemas.openxmlformats.org/officeDocument/2006/relationships/slideLayout" Target="../slideLayouts/slideLayout8.xml"/><Relationship Id="rId6" Type="http://schemas.openxmlformats.org/officeDocument/2006/relationships/hyperlink" Target="https://ieeexplore.ieee.org/xpl/conhome/8464036/proceeding" TargetMode="External"/><Relationship Id="rId5" Type="http://schemas.openxmlformats.org/officeDocument/2006/relationships/hyperlink" Target="https://ieeexplore.ieee.org/author/37086465303" TargetMode="External"/><Relationship Id="rId4" Type="http://schemas.openxmlformats.org/officeDocument/2006/relationships/hyperlink" Target="https://ieeexplore.ieee.org/author/37086465674"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8.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BA8C5-613E-492B-9931-1B1F31309454}"/>
              </a:ext>
            </a:extLst>
          </p:cNvPr>
          <p:cNvSpPr>
            <a:spLocks noGrp="1"/>
          </p:cNvSpPr>
          <p:nvPr>
            <p:ph type="ctrTitle"/>
          </p:nvPr>
        </p:nvSpPr>
        <p:spPr>
          <a:xfrm>
            <a:off x="967665" y="150921"/>
            <a:ext cx="9263423" cy="3879542"/>
          </a:xfrm>
        </p:spPr>
        <p:txBody>
          <a:bodyPr/>
          <a:lstStyle/>
          <a:p>
            <a:pPr algn="ctr"/>
            <a:r>
              <a:rPr lang="en-IN" sz="8000" dirty="0"/>
              <a:t> </a:t>
            </a:r>
            <a:r>
              <a:rPr lang="en-IN" sz="4000" dirty="0"/>
              <a:t>DESIGN OF ULTRA VIOLET INTENSITY AND THERMAL RADIATION MONITORING WEARABLE</a:t>
            </a:r>
            <a:br>
              <a:rPr lang="en-IN" sz="4000" dirty="0"/>
            </a:br>
            <a:r>
              <a:rPr lang="en-IN" sz="8000" dirty="0"/>
              <a:t> </a:t>
            </a:r>
            <a:r>
              <a:rPr lang="en-IN" sz="2800" dirty="0"/>
              <a:t>under the guidance of </a:t>
            </a:r>
            <a:r>
              <a:rPr lang="en-IN" sz="2800" b="1" dirty="0" err="1"/>
              <a:t>dr.a.v.ananthalakshmi</a:t>
            </a:r>
            <a:endParaRPr lang="en-IN" sz="2800" b="1" dirty="0"/>
          </a:p>
        </p:txBody>
      </p:sp>
      <p:sp>
        <p:nvSpPr>
          <p:cNvPr id="3" name="Subtitle 2">
            <a:extLst>
              <a:ext uri="{FF2B5EF4-FFF2-40B4-BE49-F238E27FC236}">
                <a16:creationId xmlns:a16="http://schemas.microsoft.com/office/drawing/2014/main" id="{96164D92-5E96-47D4-AAE7-DC0723AB46EA}"/>
              </a:ext>
            </a:extLst>
          </p:cNvPr>
          <p:cNvSpPr>
            <a:spLocks noGrp="1"/>
          </p:cNvSpPr>
          <p:nvPr>
            <p:ph type="subTitle" idx="1"/>
          </p:nvPr>
        </p:nvSpPr>
        <p:spPr>
          <a:xfrm flipH="1">
            <a:off x="4669654" y="4030463"/>
            <a:ext cx="2361460" cy="2113998"/>
          </a:xfrm>
        </p:spPr>
        <p:txBody>
          <a:bodyPr>
            <a:normAutofit/>
          </a:bodyPr>
          <a:lstStyle/>
          <a:p>
            <a:r>
              <a:rPr lang="en-IN" sz="1800" dirty="0">
                <a:solidFill>
                  <a:schemeClr val="tx1">
                    <a:lumMod val="65000"/>
                    <a:lumOff val="35000"/>
                  </a:schemeClr>
                </a:solidFill>
                <a:latin typeface="Imprint MT Shadow" panose="04020605060303030202" pitchFamily="82" charset="0"/>
              </a:rPr>
              <a:t>          By</a:t>
            </a:r>
          </a:p>
          <a:p>
            <a:r>
              <a:rPr lang="en-IN" sz="1800" b="1" dirty="0">
                <a:solidFill>
                  <a:schemeClr val="tx1">
                    <a:lumMod val="65000"/>
                    <a:lumOff val="35000"/>
                  </a:schemeClr>
                </a:solidFill>
                <a:latin typeface="Leelawadee" panose="020B0502040204020203" pitchFamily="34" charset="-34"/>
                <a:cs typeface="Leelawadee" panose="020B0502040204020203" pitchFamily="34" charset="-34"/>
              </a:rPr>
              <a:t>Sharmitha G</a:t>
            </a:r>
          </a:p>
          <a:p>
            <a:r>
              <a:rPr lang="en-IN" sz="1800" b="1" dirty="0" err="1">
                <a:solidFill>
                  <a:schemeClr val="tx1">
                    <a:lumMod val="65000"/>
                    <a:lumOff val="35000"/>
                  </a:schemeClr>
                </a:solidFill>
                <a:latin typeface="Leelawadee" panose="020B0502040204020203" pitchFamily="34" charset="-34"/>
                <a:cs typeface="Leelawadee" panose="020B0502040204020203" pitchFamily="34" charset="-34"/>
              </a:rPr>
              <a:t>Muralidharan</a:t>
            </a:r>
            <a:r>
              <a:rPr lang="en-IN" sz="1800" b="1" dirty="0">
                <a:solidFill>
                  <a:schemeClr val="tx1">
                    <a:lumMod val="65000"/>
                    <a:lumOff val="35000"/>
                  </a:schemeClr>
                </a:solidFill>
                <a:latin typeface="Leelawadee" panose="020B0502040204020203" pitchFamily="34" charset="-34"/>
                <a:cs typeface="Leelawadee" panose="020B0502040204020203" pitchFamily="34" charset="-34"/>
              </a:rPr>
              <a:t> V</a:t>
            </a:r>
          </a:p>
          <a:p>
            <a:r>
              <a:rPr lang="en-IN" sz="1800" b="1" dirty="0" err="1">
                <a:solidFill>
                  <a:schemeClr val="tx1">
                    <a:lumMod val="65000"/>
                    <a:lumOff val="35000"/>
                  </a:schemeClr>
                </a:solidFill>
                <a:latin typeface="Leelawadee" panose="020B0502040204020203" pitchFamily="34" charset="-34"/>
                <a:cs typeface="Leelawadee" panose="020B0502040204020203" pitchFamily="34" charset="-34"/>
              </a:rPr>
              <a:t>Arunn</a:t>
            </a:r>
            <a:r>
              <a:rPr lang="en-IN" sz="1800" b="1" dirty="0">
                <a:solidFill>
                  <a:schemeClr val="tx1">
                    <a:lumMod val="65000"/>
                    <a:lumOff val="35000"/>
                  </a:schemeClr>
                </a:solidFill>
                <a:latin typeface="Leelawadee" panose="020B0502040204020203" pitchFamily="34" charset="-34"/>
                <a:cs typeface="Leelawadee" panose="020B0502040204020203" pitchFamily="34" charset="-34"/>
              </a:rPr>
              <a:t> Mohan M</a:t>
            </a:r>
          </a:p>
          <a:p>
            <a:r>
              <a:rPr lang="en-IN" sz="1800" b="1" dirty="0">
                <a:solidFill>
                  <a:schemeClr val="tx1">
                    <a:lumMod val="65000"/>
                    <a:lumOff val="35000"/>
                  </a:schemeClr>
                </a:solidFill>
                <a:latin typeface="Leelawadee" panose="020B0502040204020203" pitchFamily="34" charset="-34"/>
                <a:cs typeface="Leelawadee" panose="020B0502040204020203" pitchFamily="34" charset="-34"/>
              </a:rPr>
              <a:t>Hari Prasanna V</a:t>
            </a:r>
            <a:endParaRPr lang="en-IN" sz="2400" b="1" dirty="0">
              <a:solidFill>
                <a:schemeClr val="tx1">
                  <a:lumMod val="65000"/>
                  <a:lumOff val="35000"/>
                </a:schemeClr>
              </a:solidFill>
              <a:latin typeface="Leelawadee" panose="020B0502040204020203" pitchFamily="34" charset="-34"/>
              <a:cs typeface="Leelawadee" panose="020B0502040204020203" pitchFamily="34" charset="-34"/>
            </a:endParaRPr>
          </a:p>
        </p:txBody>
      </p:sp>
    </p:spTree>
    <p:extLst>
      <p:ext uri="{BB962C8B-B14F-4D97-AF65-F5344CB8AC3E}">
        <p14:creationId xmlns:p14="http://schemas.microsoft.com/office/powerpoint/2010/main" val="1208505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F500F-41D9-435A-8882-E5237B375964}"/>
              </a:ext>
            </a:extLst>
          </p:cNvPr>
          <p:cNvSpPr>
            <a:spLocks noGrp="1"/>
          </p:cNvSpPr>
          <p:nvPr>
            <p:ph type="title"/>
          </p:nvPr>
        </p:nvSpPr>
        <p:spPr>
          <a:xfrm>
            <a:off x="683491" y="1489364"/>
            <a:ext cx="5347854" cy="173182"/>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A1C7291F-2C76-4676-A631-A2E93E0AD2BD}"/>
              </a:ext>
            </a:extLst>
          </p:cNvPr>
          <p:cNvSpPr>
            <a:spLocks noGrp="1"/>
          </p:cNvSpPr>
          <p:nvPr>
            <p:ph idx="1"/>
          </p:nvPr>
        </p:nvSpPr>
        <p:spPr>
          <a:xfrm>
            <a:off x="838200" y="685800"/>
            <a:ext cx="6435090" cy="5297750"/>
          </a:xfrm>
        </p:spPr>
        <p:txBody>
          <a:bodyPr>
            <a:normAutofit lnSpcReduction="10000"/>
          </a:bodyPr>
          <a:lstStyle/>
          <a:p>
            <a:pPr marL="0" indent="0">
              <a:buNone/>
            </a:pPr>
            <a:r>
              <a:rPr lang="en-IN" sz="3200" b="1" dirty="0"/>
              <a:t>WORKING AND OPERATION</a:t>
            </a:r>
          </a:p>
          <a:p>
            <a:pPr marL="0" indent="0" algn="just">
              <a:buNone/>
            </a:pPr>
            <a:r>
              <a:rPr lang="en-IN" b="1" dirty="0"/>
              <a:t> MODULE 1</a:t>
            </a:r>
          </a:p>
          <a:p>
            <a:pPr algn="just">
              <a:buFont typeface="Wingdings" panose="05000000000000000000" pitchFamily="2" charset="2"/>
              <a:buChar char="v"/>
            </a:pPr>
            <a:endParaRPr lang="en-IN" dirty="0"/>
          </a:p>
          <a:p>
            <a:pPr algn="just">
              <a:buFont typeface="Wingdings" panose="05000000000000000000" pitchFamily="2" charset="2"/>
              <a:buChar char="v"/>
            </a:pPr>
            <a:r>
              <a:rPr lang="en-IN" dirty="0"/>
              <a:t>The UV Index at intensity levels on a scale of 1 to 11+, where 1 indicates a minimal risk of overexposure and 11+ means a very high risk.</a:t>
            </a:r>
          </a:p>
          <a:p>
            <a:pPr algn="just">
              <a:buFont typeface="Wingdings" panose="05000000000000000000" pitchFamily="2" charset="2"/>
              <a:buChar char="v"/>
            </a:pPr>
            <a:r>
              <a:rPr lang="en-IN" dirty="0"/>
              <a:t>UV Sensor outputs an </a:t>
            </a:r>
            <a:r>
              <a:rPr lang="en-IN" dirty="0" err="1"/>
              <a:t>analog</a:t>
            </a:r>
            <a:r>
              <a:rPr lang="en-IN" dirty="0"/>
              <a:t> voltage that is linearly proportional to UV intensity(</a:t>
            </a:r>
            <a:r>
              <a:rPr lang="en-IN" dirty="0" err="1"/>
              <a:t>mW</a:t>
            </a:r>
            <a:r>
              <a:rPr lang="en-IN" dirty="0"/>
              <a:t>/cm^2) .</a:t>
            </a:r>
          </a:p>
          <a:p>
            <a:pPr marL="0" indent="0" algn="just">
              <a:buNone/>
            </a:pPr>
            <a:r>
              <a:rPr lang="en-IN" dirty="0"/>
              <a:t> </a:t>
            </a:r>
          </a:p>
          <a:p>
            <a:pPr algn="just">
              <a:buFont typeface="Wingdings" panose="05000000000000000000" pitchFamily="2" charset="2"/>
              <a:buChar char="v"/>
            </a:pPr>
            <a:r>
              <a:rPr lang="en-IN" dirty="0"/>
              <a:t>Arduino Nano inputs the UV intensity and outputs UV index.</a:t>
            </a:r>
          </a:p>
          <a:p>
            <a:pPr algn="just">
              <a:buFont typeface="Wingdings" panose="05000000000000000000" pitchFamily="2" charset="2"/>
              <a:buChar char="v"/>
            </a:pPr>
            <a:endParaRPr lang="en-IN" b="1" dirty="0"/>
          </a:p>
          <a:p>
            <a:pPr algn="just">
              <a:buFont typeface="Wingdings" panose="05000000000000000000" pitchFamily="2" charset="2"/>
              <a:buChar char="v"/>
            </a:pPr>
            <a:r>
              <a:rPr lang="en-IN" dirty="0"/>
              <a:t> The TFT display will show the UV index level.</a:t>
            </a:r>
          </a:p>
          <a:p>
            <a:pPr marL="0" indent="0" algn="just">
              <a:buNone/>
            </a:pPr>
            <a:endParaRPr lang="en-IN" dirty="0"/>
          </a:p>
          <a:p>
            <a:pPr>
              <a:buFont typeface="Wingdings" panose="05000000000000000000" pitchFamily="2" charset="2"/>
              <a:buChar char="v"/>
            </a:pPr>
            <a:endParaRPr lang="en-IN" dirty="0"/>
          </a:p>
        </p:txBody>
      </p:sp>
      <p:sp>
        <p:nvSpPr>
          <p:cNvPr id="4" name="Text Placeholder 3">
            <a:extLst>
              <a:ext uri="{FF2B5EF4-FFF2-40B4-BE49-F238E27FC236}">
                <a16:creationId xmlns:a16="http://schemas.microsoft.com/office/drawing/2014/main" id="{DAEC6A28-E0DF-4A76-A28C-4F3F842823B7}"/>
              </a:ext>
            </a:extLst>
          </p:cNvPr>
          <p:cNvSpPr>
            <a:spLocks noGrp="1"/>
          </p:cNvSpPr>
          <p:nvPr>
            <p:ph type="body" sz="half" idx="2"/>
          </p:nvPr>
        </p:nvSpPr>
        <p:spPr>
          <a:xfrm flipH="1">
            <a:off x="4800600" y="3124199"/>
            <a:ext cx="2006600" cy="173183"/>
          </a:xfrm>
        </p:spPr>
        <p:txBody>
          <a:bodyPr>
            <a:normAutofit fontScale="40000" lnSpcReduction="20000"/>
          </a:bodyPr>
          <a:lstStyle/>
          <a:p>
            <a:endParaRPr lang="en-IN" dirty="0"/>
          </a:p>
          <a:p>
            <a:endParaRPr lang="en-IN" dirty="0"/>
          </a:p>
          <a:p>
            <a:endParaRPr lang="en-IN" dirty="0"/>
          </a:p>
          <a:p>
            <a:endParaRPr lang="en-IN" dirty="0"/>
          </a:p>
          <a:p>
            <a:endParaRPr lang="en-IN" dirty="0"/>
          </a:p>
          <a:p>
            <a:endParaRPr lang="en-IN" dirty="0"/>
          </a:p>
          <a:p>
            <a:endParaRPr lang="en-IN" dirty="0"/>
          </a:p>
        </p:txBody>
      </p:sp>
      <p:pic>
        <p:nvPicPr>
          <p:cNvPr id="6" name="Picture 5">
            <a:extLst>
              <a:ext uri="{FF2B5EF4-FFF2-40B4-BE49-F238E27FC236}">
                <a16:creationId xmlns:a16="http://schemas.microsoft.com/office/drawing/2014/main" id="{7F19A68E-5829-4424-80A1-25CBACDCB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5690" y="1378677"/>
            <a:ext cx="4655473" cy="2618703"/>
          </a:xfrm>
          <a:prstGeom prst="rect">
            <a:avLst/>
          </a:prstGeom>
        </p:spPr>
      </p:pic>
    </p:spTree>
    <p:extLst>
      <p:ext uri="{BB962C8B-B14F-4D97-AF65-F5344CB8AC3E}">
        <p14:creationId xmlns:p14="http://schemas.microsoft.com/office/powerpoint/2010/main" val="2881552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DF9DF-BDFE-4601-AC83-B4F1F397967E}"/>
              </a:ext>
            </a:extLst>
          </p:cNvPr>
          <p:cNvSpPr>
            <a:spLocks noGrp="1"/>
          </p:cNvSpPr>
          <p:nvPr>
            <p:ph type="title"/>
          </p:nvPr>
        </p:nvSpPr>
        <p:spPr>
          <a:xfrm>
            <a:off x="1071418" y="182914"/>
            <a:ext cx="3738418" cy="649634"/>
          </a:xfrm>
        </p:spPr>
        <p:txBody>
          <a:bodyPr>
            <a:normAutofit/>
          </a:bodyPr>
          <a:lstStyle/>
          <a:p>
            <a:r>
              <a:rPr lang="en-IN" sz="2400" b="1" dirty="0"/>
              <a:t>MODULE 2</a:t>
            </a:r>
          </a:p>
        </p:txBody>
      </p:sp>
      <p:sp>
        <p:nvSpPr>
          <p:cNvPr id="3" name="Content Placeholder 2">
            <a:extLst>
              <a:ext uri="{FF2B5EF4-FFF2-40B4-BE49-F238E27FC236}">
                <a16:creationId xmlns:a16="http://schemas.microsoft.com/office/drawing/2014/main" id="{36732868-5ABF-4190-92AA-2B91B090CB84}"/>
              </a:ext>
            </a:extLst>
          </p:cNvPr>
          <p:cNvSpPr>
            <a:spLocks noGrp="1"/>
          </p:cNvSpPr>
          <p:nvPr>
            <p:ph idx="1"/>
          </p:nvPr>
        </p:nvSpPr>
        <p:spPr>
          <a:xfrm>
            <a:off x="962010" y="1005396"/>
            <a:ext cx="7313772" cy="3742095"/>
          </a:xfrm>
        </p:spPr>
        <p:txBody>
          <a:bodyPr>
            <a:normAutofit/>
          </a:bodyPr>
          <a:lstStyle/>
          <a:p>
            <a:pPr algn="just">
              <a:buFont typeface="Wingdings" panose="05000000000000000000" pitchFamily="2" charset="2"/>
              <a:buChar char="v"/>
            </a:pPr>
            <a:r>
              <a:rPr lang="en-IN" dirty="0"/>
              <a:t>IR Temperature sensor detects the temperature of the human skin . Arduino program has the range of thermographic values to the corresponding temperature.</a:t>
            </a:r>
          </a:p>
          <a:p>
            <a:pPr algn="just">
              <a:buFont typeface="Wingdings" panose="05000000000000000000" pitchFamily="2" charset="2"/>
              <a:buChar char="v"/>
            </a:pPr>
            <a:r>
              <a:rPr lang="en-IN" dirty="0"/>
              <a:t>The TFT display outputs the thermographic colour with temperature and displays necessary precautions.</a:t>
            </a:r>
          </a:p>
          <a:p>
            <a:pPr algn="just">
              <a:buFont typeface="Wingdings" panose="05000000000000000000" pitchFamily="2" charset="2"/>
              <a:buChar char="v"/>
            </a:pPr>
            <a:r>
              <a:rPr lang="en-IN" dirty="0"/>
              <a:t>The Colour sensor  records the tanning level of our skin using its RGBC to digital converted values.</a:t>
            </a:r>
          </a:p>
          <a:p>
            <a:pPr algn="just">
              <a:buFont typeface="Wingdings" panose="05000000000000000000" pitchFamily="2" charset="2"/>
              <a:buChar char="v"/>
            </a:pPr>
            <a:endParaRPr lang="en-IN" dirty="0"/>
          </a:p>
          <a:p>
            <a:pPr algn="just">
              <a:buFont typeface="Wingdings" panose="05000000000000000000" pitchFamily="2" charset="2"/>
              <a:buChar char="v"/>
            </a:pPr>
            <a:endParaRPr lang="en-IN" dirty="0"/>
          </a:p>
        </p:txBody>
      </p:sp>
      <p:sp>
        <p:nvSpPr>
          <p:cNvPr id="4" name="Text Placeholder 3">
            <a:extLst>
              <a:ext uri="{FF2B5EF4-FFF2-40B4-BE49-F238E27FC236}">
                <a16:creationId xmlns:a16="http://schemas.microsoft.com/office/drawing/2014/main" id="{AD1F9E8F-B2F3-482C-97B0-1F7328723153}"/>
              </a:ext>
            </a:extLst>
          </p:cNvPr>
          <p:cNvSpPr>
            <a:spLocks noGrp="1"/>
          </p:cNvSpPr>
          <p:nvPr>
            <p:ph type="body" sz="half" idx="2"/>
          </p:nvPr>
        </p:nvSpPr>
        <p:spPr>
          <a:xfrm>
            <a:off x="7985640" y="283640"/>
            <a:ext cx="5504423" cy="4218091"/>
          </a:xfrm>
        </p:spPr>
        <p:txBody>
          <a:bodyPr/>
          <a:lstStyle/>
          <a:p>
            <a:endParaRPr lang="en-IN" dirty="0"/>
          </a:p>
        </p:txBody>
      </p:sp>
      <p:pic>
        <p:nvPicPr>
          <p:cNvPr id="4098" name="Picture 2" descr="Related image">
            <a:extLst>
              <a:ext uri="{FF2B5EF4-FFF2-40B4-BE49-F238E27FC236}">
                <a16:creationId xmlns:a16="http://schemas.microsoft.com/office/drawing/2014/main" id="{DC287BCC-4BF4-4C30-98CD-B791393EE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2190" y="219859"/>
            <a:ext cx="1785661" cy="40791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AE05D7E-63C8-4858-AAB6-37FB520E71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3592" y="4165600"/>
            <a:ext cx="5208551" cy="2233269"/>
          </a:xfrm>
          <a:prstGeom prst="rect">
            <a:avLst/>
          </a:prstGeom>
        </p:spPr>
      </p:pic>
    </p:spTree>
    <p:extLst>
      <p:ext uri="{BB962C8B-B14F-4D97-AF65-F5344CB8AC3E}">
        <p14:creationId xmlns:p14="http://schemas.microsoft.com/office/powerpoint/2010/main" val="1144790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07ED8-F76F-4FA9-B4DB-ACA970CFA6A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FAEF0E3-5FD3-4F44-8F73-B5BBA91403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685800"/>
            <a:ext cx="4607926" cy="3876675"/>
          </a:xfrm>
          <a:prstGeom prst="rect">
            <a:avLst/>
          </a:prstGeom>
        </p:spPr>
      </p:pic>
      <p:sp>
        <p:nvSpPr>
          <p:cNvPr id="4" name="Text Placeholder 3">
            <a:extLst>
              <a:ext uri="{FF2B5EF4-FFF2-40B4-BE49-F238E27FC236}">
                <a16:creationId xmlns:a16="http://schemas.microsoft.com/office/drawing/2014/main" id="{9868AAFB-001D-4F64-8DE1-4A84626371CC}"/>
              </a:ext>
            </a:extLst>
          </p:cNvPr>
          <p:cNvSpPr>
            <a:spLocks noGrp="1"/>
          </p:cNvSpPr>
          <p:nvPr>
            <p:ph type="body" sz="half" idx="2"/>
          </p:nvPr>
        </p:nvSpPr>
        <p:spPr>
          <a:xfrm>
            <a:off x="10178472" y="4987636"/>
            <a:ext cx="1571567" cy="718486"/>
          </a:xfrm>
        </p:spPr>
        <p:txBody>
          <a:bodyPr/>
          <a:lstStyle/>
          <a:p>
            <a:endParaRPr lang="en-IN" dirty="0"/>
          </a:p>
        </p:txBody>
      </p:sp>
      <p:pic>
        <p:nvPicPr>
          <p:cNvPr id="6" name="Picture 5">
            <a:extLst>
              <a:ext uri="{FF2B5EF4-FFF2-40B4-BE49-F238E27FC236}">
                <a16:creationId xmlns:a16="http://schemas.microsoft.com/office/drawing/2014/main" id="{9CCB056B-AC62-466E-8D9F-FB75A4B1E0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451" y="515387"/>
            <a:ext cx="4758858" cy="4081950"/>
          </a:xfrm>
          <a:prstGeom prst="rect">
            <a:avLst/>
          </a:prstGeom>
        </p:spPr>
      </p:pic>
      <p:sp>
        <p:nvSpPr>
          <p:cNvPr id="7" name="TextBox 6">
            <a:extLst>
              <a:ext uri="{FF2B5EF4-FFF2-40B4-BE49-F238E27FC236}">
                <a16:creationId xmlns:a16="http://schemas.microsoft.com/office/drawing/2014/main" id="{8CA433BA-AB6C-4345-9EA6-621C299188E3}"/>
              </a:ext>
            </a:extLst>
          </p:cNvPr>
          <p:cNvSpPr txBox="1"/>
          <p:nvPr/>
        </p:nvSpPr>
        <p:spPr>
          <a:xfrm>
            <a:off x="1717828" y="4802820"/>
            <a:ext cx="2627791" cy="646331"/>
          </a:xfrm>
          <a:prstGeom prst="rect">
            <a:avLst/>
          </a:prstGeom>
          <a:noFill/>
        </p:spPr>
        <p:txBody>
          <a:bodyPr wrap="square" rtlCol="0">
            <a:spAutoFit/>
          </a:bodyPr>
          <a:lstStyle/>
          <a:p>
            <a:r>
              <a:rPr lang="en-IN" dirty="0"/>
              <a:t>Readings taken indoor</a:t>
            </a:r>
          </a:p>
          <a:p>
            <a:r>
              <a:rPr lang="en-IN" dirty="0"/>
              <a:t>and on warm surface.</a:t>
            </a:r>
          </a:p>
        </p:txBody>
      </p:sp>
      <p:sp>
        <p:nvSpPr>
          <p:cNvPr id="8" name="TextBox 7">
            <a:extLst>
              <a:ext uri="{FF2B5EF4-FFF2-40B4-BE49-F238E27FC236}">
                <a16:creationId xmlns:a16="http://schemas.microsoft.com/office/drawing/2014/main" id="{D3034EF7-2F99-4E7D-BE7C-24DFD916AEDE}"/>
              </a:ext>
            </a:extLst>
          </p:cNvPr>
          <p:cNvSpPr txBox="1"/>
          <p:nvPr/>
        </p:nvSpPr>
        <p:spPr>
          <a:xfrm>
            <a:off x="6649375" y="4802820"/>
            <a:ext cx="3453413" cy="646331"/>
          </a:xfrm>
          <a:prstGeom prst="rect">
            <a:avLst/>
          </a:prstGeom>
          <a:noFill/>
        </p:spPr>
        <p:txBody>
          <a:bodyPr wrap="square" rtlCol="0">
            <a:spAutoFit/>
          </a:bodyPr>
          <a:lstStyle/>
          <a:p>
            <a:r>
              <a:rPr lang="en-IN" dirty="0"/>
              <a:t>Readings taken indoor</a:t>
            </a:r>
          </a:p>
          <a:p>
            <a:r>
              <a:rPr lang="en-IN" dirty="0"/>
              <a:t>and on hot surface.</a:t>
            </a:r>
          </a:p>
        </p:txBody>
      </p:sp>
    </p:spTree>
    <p:extLst>
      <p:ext uri="{BB962C8B-B14F-4D97-AF65-F5344CB8AC3E}">
        <p14:creationId xmlns:p14="http://schemas.microsoft.com/office/powerpoint/2010/main" val="2175604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B7F4B-6A42-4E27-A133-D4AE80D9D1D9}"/>
              </a:ext>
            </a:extLst>
          </p:cNvPr>
          <p:cNvSpPr>
            <a:spLocks noGrp="1"/>
          </p:cNvSpPr>
          <p:nvPr>
            <p:ph type="title"/>
          </p:nvPr>
        </p:nvSpPr>
        <p:spPr>
          <a:xfrm>
            <a:off x="581891" y="277091"/>
            <a:ext cx="3426271" cy="579480"/>
          </a:xfrm>
        </p:spPr>
        <p:txBody>
          <a:bodyPr>
            <a:normAutofit/>
          </a:bodyPr>
          <a:lstStyle/>
          <a:p>
            <a:r>
              <a:rPr lang="en-IN" sz="2400" b="1" dirty="0"/>
              <a:t>MODULE 3</a:t>
            </a:r>
          </a:p>
        </p:txBody>
      </p:sp>
      <p:pic>
        <p:nvPicPr>
          <p:cNvPr id="6" name="Content Placeholder 5">
            <a:extLst>
              <a:ext uri="{FF2B5EF4-FFF2-40B4-BE49-F238E27FC236}">
                <a16:creationId xmlns:a16="http://schemas.microsoft.com/office/drawing/2014/main" id="{6BC8B42B-C0E2-4455-882B-9E764C6E8D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0800000">
            <a:off x="7308694" y="622249"/>
            <a:ext cx="4197506" cy="2361096"/>
          </a:xfrm>
        </p:spPr>
      </p:pic>
      <p:sp>
        <p:nvSpPr>
          <p:cNvPr id="4" name="Text Placeholder 3">
            <a:extLst>
              <a:ext uri="{FF2B5EF4-FFF2-40B4-BE49-F238E27FC236}">
                <a16:creationId xmlns:a16="http://schemas.microsoft.com/office/drawing/2014/main" id="{64F233A0-3810-4AF6-A07E-CF4A8585FD76}"/>
              </a:ext>
            </a:extLst>
          </p:cNvPr>
          <p:cNvSpPr>
            <a:spLocks noGrp="1"/>
          </p:cNvSpPr>
          <p:nvPr>
            <p:ph type="body" sz="half" idx="2"/>
          </p:nvPr>
        </p:nvSpPr>
        <p:spPr>
          <a:xfrm>
            <a:off x="685799" y="1436103"/>
            <a:ext cx="4865255" cy="4539824"/>
          </a:xfrm>
        </p:spPr>
        <p:txBody>
          <a:bodyPr/>
          <a:lstStyle/>
          <a:p>
            <a:pPr algn="just">
              <a:buFont typeface="Wingdings" panose="05000000000000000000" pitchFamily="2" charset="2"/>
              <a:buChar char="v"/>
            </a:pPr>
            <a:r>
              <a:rPr lang="en-IN" sz="2000" dirty="0"/>
              <a:t>The measured UV index and the time of the day will be analysed and the TFT displays  a report of previous UV index levels.</a:t>
            </a:r>
          </a:p>
          <a:p>
            <a:pPr algn="just"/>
            <a:endParaRPr lang="en-IN" sz="2000" dirty="0"/>
          </a:p>
          <a:p>
            <a:pPr algn="just">
              <a:buFont typeface="Wingdings" panose="05000000000000000000" pitchFamily="2" charset="2"/>
              <a:buChar char="v"/>
            </a:pPr>
            <a:r>
              <a:rPr lang="en-IN" sz="2000" dirty="0"/>
              <a:t>If a user spends 1/3 </a:t>
            </a:r>
            <a:r>
              <a:rPr lang="en-IN" sz="2000" dirty="0" err="1"/>
              <a:t>rd</a:t>
            </a:r>
            <a:r>
              <a:rPr lang="en-IN" sz="2000" dirty="0"/>
              <a:t> of a day in the UV Index range of 6 to 10, it leads to melanoma and basal cell carcinoma conditions.</a:t>
            </a:r>
          </a:p>
          <a:p>
            <a:endParaRPr lang="en-IN" dirty="0"/>
          </a:p>
        </p:txBody>
      </p:sp>
      <p:pic>
        <p:nvPicPr>
          <p:cNvPr id="1026" name="Picture 2" descr="Image result for skin cancer due to uv rays&quot;">
            <a:extLst>
              <a:ext uri="{FF2B5EF4-FFF2-40B4-BE49-F238E27FC236}">
                <a16:creationId xmlns:a16="http://schemas.microsoft.com/office/drawing/2014/main" id="{2DB33623-6C12-4F0A-A066-7688C670B1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694" y="3429000"/>
            <a:ext cx="42862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893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7DD4D-7BC5-4C38-84E5-222B9651CE9A}"/>
              </a:ext>
            </a:extLst>
          </p:cNvPr>
          <p:cNvSpPr>
            <a:spLocks noGrp="1"/>
          </p:cNvSpPr>
          <p:nvPr>
            <p:ph type="title"/>
          </p:nvPr>
        </p:nvSpPr>
        <p:spPr>
          <a:xfrm>
            <a:off x="621145" y="746759"/>
            <a:ext cx="4114800" cy="406400"/>
          </a:xfrm>
        </p:spPr>
        <p:txBody>
          <a:bodyPr>
            <a:noAutofit/>
          </a:bodyPr>
          <a:lstStyle/>
          <a:p>
            <a:r>
              <a:rPr lang="en-IN" sz="2400" b="1" dirty="0"/>
              <a:t>MODULE 4</a:t>
            </a:r>
          </a:p>
        </p:txBody>
      </p:sp>
      <p:sp>
        <p:nvSpPr>
          <p:cNvPr id="4" name="Text Placeholder 3">
            <a:extLst>
              <a:ext uri="{FF2B5EF4-FFF2-40B4-BE49-F238E27FC236}">
                <a16:creationId xmlns:a16="http://schemas.microsoft.com/office/drawing/2014/main" id="{359016FC-9208-4FE2-8F52-1CDDC5071D43}"/>
              </a:ext>
            </a:extLst>
          </p:cNvPr>
          <p:cNvSpPr>
            <a:spLocks noGrp="1"/>
          </p:cNvSpPr>
          <p:nvPr>
            <p:ph type="body" sz="half" idx="2"/>
          </p:nvPr>
        </p:nvSpPr>
        <p:spPr>
          <a:xfrm>
            <a:off x="805872" y="1295399"/>
            <a:ext cx="4375728" cy="4449619"/>
          </a:xfrm>
        </p:spPr>
        <p:txBody>
          <a:bodyPr>
            <a:normAutofit/>
          </a:bodyPr>
          <a:lstStyle/>
          <a:p>
            <a:pPr marL="285750" indent="-285750">
              <a:buFont typeface="Wingdings" panose="05000000000000000000" pitchFamily="2" charset="2"/>
              <a:buChar char="v"/>
            </a:pPr>
            <a:r>
              <a:rPr lang="en-IN" sz="2000" dirty="0"/>
              <a:t>It also suggests tips for skin care from UV radiation.</a:t>
            </a:r>
          </a:p>
          <a:p>
            <a:pPr marL="285750" indent="-285750">
              <a:buFont typeface="Wingdings" panose="05000000000000000000" pitchFamily="2" charset="2"/>
              <a:buChar char="v"/>
            </a:pPr>
            <a:r>
              <a:rPr lang="en-IN" sz="2000" dirty="0"/>
              <a:t>The appropriate SPF levels are also indicated.</a:t>
            </a:r>
          </a:p>
          <a:p>
            <a:pPr marL="285750" indent="-285750">
              <a:buFont typeface="Wingdings" panose="05000000000000000000" pitchFamily="2" charset="2"/>
              <a:buChar char="v"/>
            </a:pPr>
            <a:r>
              <a:rPr lang="en-IN" sz="2000" dirty="0"/>
              <a:t>Inappropriate Sunscreens are also found to be causing malicious effects on skin.</a:t>
            </a:r>
          </a:p>
        </p:txBody>
      </p:sp>
      <p:pic>
        <p:nvPicPr>
          <p:cNvPr id="10" name="Content Placeholder 9">
            <a:extLst>
              <a:ext uri="{FF2B5EF4-FFF2-40B4-BE49-F238E27FC236}">
                <a16:creationId xmlns:a16="http://schemas.microsoft.com/office/drawing/2014/main" id="{ABD4BDDC-2AC1-4D4A-9B2A-2EA16CDCBC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25667" y="626053"/>
            <a:ext cx="4310278" cy="5747039"/>
          </a:xfrm>
        </p:spPr>
      </p:pic>
      <p:pic>
        <p:nvPicPr>
          <p:cNvPr id="2050" name="Picture 2" descr="Image result for skin cancer due to uv rays">
            <a:extLst>
              <a:ext uri="{FF2B5EF4-FFF2-40B4-BE49-F238E27FC236}">
                <a16:creationId xmlns:a16="http://schemas.microsoft.com/office/drawing/2014/main" id="{39D4BFCC-ED25-4286-95B5-4ABE03FD0B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9564" y="3796146"/>
            <a:ext cx="4798477" cy="2243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5580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C8189-EA82-4BC1-9B44-427E275257E8}"/>
              </a:ext>
            </a:extLst>
          </p:cNvPr>
          <p:cNvSpPr>
            <a:spLocks noGrp="1"/>
          </p:cNvSpPr>
          <p:nvPr>
            <p:ph type="title"/>
          </p:nvPr>
        </p:nvSpPr>
        <p:spPr>
          <a:xfrm>
            <a:off x="4350327" y="591127"/>
            <a:ext cx="4261012" cy="415638"/>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5C0BCF18-1F41-4686-BD8E-6F0B6731F7E9}"/>
              </a:ext>
            </a:extLst>
          </p:cNvPr>
          <p:cNvSpPr>
            <a:spLocks noGrp="1"/>
          </p:cNvSpPr>
          <p:nvPr>
            <p:ph idx="1"/>
          </p:nvPr>
        </p:nvSpPr>
        <p:spPr>
          <a:xfrm>
            <a:off x="616258" y="694944"/>
            <a:ext cx="9983680" cy="5020056"/>
          </a:xfrm>
        </p:spPr>
        <p:txBody>
          <a:bodyPr>
            <a:normAutofit/>
          </a:bodyPr>
          <a:lstStyle/>
          <a:p>
            <a:pPr marL="0" indent="0">
              <a:buNone/>
            </a:pPr>
            <a:r>
              <a:rPr lang="en-IN" b="1" dirty="0"/>
              <a:t>MERITS</a:t>
            </a:r>
            <a:endParaRPr lang="en-IN" dirty="0"/>
          </a:p>
          <a:p>
            <a:pPr marL="0" indent="0" algn="just">
              <a:buNone/>
            </a:pPr>
            <a:r>
              <a:rPr lang="en-IN" dirty="0"/>
              <a:t>	</a:t>
            </a:r>
          </a:p>
          <a:p>
            <a:pPr algn="just">
              <a:buFont typeface="Wingdings" panose="05000000000000000000" pitchFamily="2" charset="2"/>
              <a:buChar char="q"/>
            </a:pPr>
            <a:r>
              <a:rPr lang="en-IN" dirty="0"/>
              <a:t>	The UV Wearable helps us to take additional care of our skin.</a:t>
            </a:r>
          </a:p>
          <a:p>
            <a:pPr marL="0" indent="0" algn="just">
              <a:buNone/>
            </a:pPr>
            <a:endParaRPr lang="en-IN" dirty="0"/>
          </a:p>
          <a:p>
            <a:pPr algn="just">
              <a:buFont typeface="Wingdings" panose="05000000000000000000" pitchFamily="2" charset="2"/>
              <a:buChar char="q"/>
            </a:pPr>
            <a:r>
              <a:rPr lang="en-IN" dirty="0"/>
              <a:t> 	It provides precautions of how to handle extreme UV radiation.</a:t>
            </a:r>
          </a:p>
          <a:p>
            <a:pPr marL="0" indent="0" algn="just">
              <a:buNone/>
            </a:pPr>
            <a:endParaRPr lang="en-IN" b="1" dirty="0"/>
          </a:p>
          <a:p>
            <a:pPr marL="0" indent="0" algn="just">
              <a:buNone/>
            </a:pPr>
            <a:r>
              <a:rPr lang="en-IN" b="1"/>
              <a:t>FUTURE SCOPE</a:t>
            </a:r>
            <a:endParaRPr lang="en-IN" b="1" dirty="0"/>
          </a:p>
          <a:p>
            <a:pPr algn="just">
              <a:lnSpc>
                <a:spcPct val="150000"/>
              </a:lnSpc>
              <a:buFont typeface="Wingdings" panose="05000000000000000000" pitchFamily="2" charset="2"/>
              <a:buChar char="q"/>
            </a:pPr>
            <a:r>
              <a:rPr lang="en-IN" b="1" dirty="0"/>
              <a:t>	</a:t>
            </a:r>
            <a:r>
              <a:rPr lang="en-IN" dirty="0"/>
              <a:t>It can be incorporated with </a:t>
            </a:r>
            <a:r>
              <a:rPr lang="en-IN" dirty="0" err="1"/>
              <a:t>fitbit</a:t>
            </a:r>
            <a:r>
              <a:rPr lang="en-IN" dirty="0"/>
              <a:t> bands and in 	smart watches.</a:t>
            </a:r>
          </a:p>
          <a:p>
            <a:pPr algn="just">
              <a:lnSpc>
                <a:spcPct val="150000"/>
              </a:lnSpc>
              <a:buFont typeface="Wingdings" panose="05000000000000000000" pitchFamily="2" charset="2"/>
              <a:buChar char="q"/>
            </a:pPr>
            <a:r>
              <a:rPr lang="en-IN" dirty="0"/>
              <a:t>         It can be extremely useful in countries with ozone depleted `	regions.(AUSTRALIA and NEWZEALAND)</a:t>
            </a:r>
          </a:p>
          <a:p>
            <a:pPr marL="0" indent="0" algn="just">
              <a:buNone/>
            </a:pPr>
            <a:endParaRPr lang="en-IN" dirty="0"/>
          </a:p>
        </p:txBody>
      </p:sp>
      <p:sp>
        <p:nvSpPr>
          <p:cNvPr id="4" name="Text Placeholder 3">
            <a:extLst>
              <a:ext uri="{FF2B5EF4-FFF2-40B4-BE49-F238E27FC236}">
                <a16:creationId xmlns:a16="http://schemas.microsoft.com/office/drawing/2014/main" id="{777DC1EE-477C-4003-A659-DA84D9FF01B9}"/>
              </a:ext>
            </a:extLst>
          </p:cNvPr>
          <p:cNvSpPr>
            <a:spLocks noGrp="1"/>
          </p:cNvSpPr>
          <p:nvPr>
            <p:ph type="body" sz="half" idx="2"/>
          </p:nvPr>
        </p:nvSpPr>
        <p:spPr>
          <a:xfrm flipH="1">
            <a:off x="11114843" y="5715000"/>
            <a:ext cx="257452" cy="153988"/>
          </a:xfrm>
        </p:spPr>
        <p:txBody>
          <a:bodyPr>
            <a:normAutofit fontScale="32500" lnSpcReduction="20000"/>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2110807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CC937-A3C6-4C52-98C1-543D2040C76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B1398DC-1C6B-4F86-9B4D-73D61A33C3FB}"/>
              </a:ext>
            </a:extLst>
          </p:cNvPr>
          <p:cNvSpPr>
            <a:spLocks noGrp="1"/>
          </p:cNvSpPr>
          <p:nvPr>
            <p:ph idx="1"/>
          </p:nvPr>
        </p:nvSpPr>
        <p:spPr>
          <a:xfrm>
            <a:off x="838200" y="685800"/>
            <a:ext cx="9282344" cy="5706122"/>
          </a:xfrm>
        </p:spPr>
        <p:txBody>
          <a:bodyPr>
            <a:normAutofit fontScale="92500" lnSpcReduction="10000"/>
          </a:bodyPr>
          <a:lstStyle/>
          <a:p>
            <a:pPr marL="0" indent="0">
              <a:buNone/>
            </a:pPr>
            <a:r>
              <a:rPr lang="en-IN" sz="2100" b="1" dirty="0"/>
              <a:t>REFERENCES</a:t>
            </a:r>
          </a:p>
          <a:p>
            <a:pPr lvl="0" algn="just">
              <a:lnSpc>
                <a:spcPct val="110000"/>
              </a:lnSpc>
            </a:pPr>
            <a:r>
              <a:rPr lang="en-IN" sz="1900" u="sng" dirty="0" err="1">
                <a:hlinkClick r:id="rId2">
                  <a:extLst>
                    <a:ext uri="{A12FA001-AC4F-418D-AE19-62706E023703}">
                      <ahyp:hlinkClr xmlns:ahyp="http://schemas.microsoft.com/office/drawing/2018/hyperlinkcolor" val="tx"/>
                    </a:ext>
                  </a:extLst>
                </a:hlinkClick>
              </a:rPr>
              <a:t>Dae</a:t>
            </a:r>
            <a:r>
              <a:rPr lang="en-IN" sz="1900" u="sng" dirty="0">
                <a:hlinkClick r:id="rId2">
                  <a:extLst>
                    <a:ext uri="{A12FA001-AC4F-418D-AE19-62706E023703}">
                      <ahyp:hlinkClr xmlns:ahyp="http://schemas.microsoft.com/office/drawing/2018/hyperlinkcolor" val="tx"/>
                    </a:ext>
                  </a:extLst>
                </a:hlinkClick>
              </a:rPr>
              <a:t>-Hwan Park </a:t>
            </a:r>
            <a:r>
              <a:rPr lang="en-IN" sz="1900" u="sng" dirty="0"/>
              <a:t>;</a:t>
            </a:r>
            <a:r>
              <a:rPr lang="en-IN" sz="1900" dirty="0"/>
              <a:t> </a:t>
            </a:r>
            <a:r>
              <a:rPr lang="en-IN" sz="1900" dirty="0" err="1">
                <a:hlinkClick r:id="rId3">
                  <a:extLst>
                    <a:ext uri="{A12FA001-AC4F-418D-AE19-62706E023703}">
                      <ahyp:hlinkClr xmlns:ahyp="http://schemas.microsoft.com/office/drawing/2018/hyperlinkcolor" val="tx"/>
                    </a:ext>
                  </a:extLst>
                </a:hlinkClick>
              </a:rPr>
              <a:t>Kyeong</a:t>
            </a:r>
            <a:r>
              <a:rPr lang="en-IN" sz="1900" dirty="0">
                <a:hlinkClick r:id="rId3">
                  <a:extLst>
                    <a:ext uri="{A12FA001-AC4F-418D-AE19-62706E023703}">
                      <ahyp:hlinkClr xmlns:ahyp="http://schemas.microsoft.com/office/drawing/2018/hyperlinkcolor" val="tx"/>
                    </a:ext>
                  </a:extLst>
                </a:hlinkClick>
              </a:rPr>
              <a:t>-Mi Kim </a:t>
            </a:r>
            <a:r>
              <a:rPr lang="en-IN" sz="1900" dirty="0"/>
              <a:t>; </a:t>
            </a:r>
            <a:r>
              <a:rPr lang="en-IN" sz="1900" dirty="0">
                <a:hlinkClick r:id="rId4">
                  <a:extLst>
                    <a:ext uri="{A12FA001-AC4F-418D-AE19-62706E023703}">
                      <ahyp:hlinkClr xmlns:ahyp="http://schemas.microsoft.com/office/drawing/2018/hyperlinkcolor" val="tx"/>
                    </a:ext>
                  </a:extLst>
                </a:hlinkClick>
              </a:rPr>
              <a:t>Seung-</a:t>
            </a:r>
            <a:r>
              <a:rPr lang="en-IN" sz="1900" dirty="0" err="1">
                <a:hlinkClick r:id="rId4">
                  <a:extLst>
                    <a:ext uri="{A12FA001-AC4F-418D-AE19-62706E023703}">
                      <ahyp:hlinkClr xmlns:ahyp="http://schemas.microsoft.com/office/drawing/2018/hyperlinkcolor" val="tx"/>
                    </a:ext>
                  </a:extLst>
                </a:hlinkClick>
              </a:rPr>
              <a:t>Taek</a:t>
            </a:r>
            <a:r>
              <a:rPr lang="en-IN" sz="1900" dirty="0">
                <a:hlinkClick r:id="rId4">
                  <a:extLst>
                    <a:ext uri="{A12FA001-AC4F-418D-AE19-62706E023703}">
                      <ahyp:hlinkClr xmlns:ahyp="http://schemas.microsoft.com/office/drawing/2018/hyperlinkcolor" val="tx"/>
                    </a:ext>
                  </a:extLst>
                </a:hlinkClick>
              </a:rPr>
              <a:t> Oh </a:t>
            </a:r>
            <a:r>
              <a:rPr lang="en-IN" sz="1900" dirty="0"/>
              <a:t>; </a:t>
            </a:r>
            <a:r>
              <a:rPr lang="en-IN" sz="1900" dirty="0">
                <a:hlinkClick r:id="rId5">
                  <a:extLst>
                    <a:ext uri="{A12FA001-AC4F-418D-AE19-62706E023703}">
                      <ahyp:hlinkClr xmlns:ahyp="http://schemas.microsoft.com/office/drawing/2018/hyperlinkcolor" val="tx"/>
                    </a:ext>
                  </a:extLst>
                </a:hlinkClick>
              </a:rPr>
              <a:t>Jae-Hyun Lim</a:t>
            </a:r>
            <a:r>
              <a:rPr lang="en-IN" sz="1900" dirty="0"/>
              <a:t> “</a:t>
            </a:r>
            <a:r>
              <a:rPr lang="en-IN" sz="1900" i="1" dirty="0"/>
              <a:t>Design of Band-type Device to Measure UV Index and UVB Irradiance in Everyday</a:t>
            </a:r>
            <a:r>
              <a:rPr lang="en-IN" sz="1900" dirty="0"/>
              <a:t>”, </a:t>
            </a:r>
            <a:r>
              <a:rPr lang="en-IN" sz="1900" dirty="0">
                <a:hlinkClick r:id="rId6">
                  <a:extLst>
                    <a:ext uri="{A12FA001-AC4F-418D-AE19-62706E023703}">
                      <ahyp:hlinkClr xmlns:ahyp="http://schemas.microsoft.com/office/drawing/2018/hyperlinkcolor" val="tx"/>
                    </a:ext>
                  </a:extLst>
                </a:hlinkClick>
              </a:rPr>
              <a:t>2018 International Conference on Platform Technology and Service (</a:t>
            </a:r>
            <a:r>
              <a:rPr lang="en-IN" sz="1900" dirty="0" err="1">
                <a:hlinkClick r:id="rId6">
                  <a:extLst>
                    <a:ext uri="{A12FA001-AC4F-418D-AE19-62706E023703}">
                      <ahyp:hlinkClr xmlns:ahyp="http://schemas.microsoft.com/office/drawing/2018/hyperlinkcolor" val="tx"/>
                    </a:ext>
                  </a:extLst>
                </a:hlinkClick>
              </a:rPr>
              <a:t>PlatCon</a:t>
            </a:r>
            <a:r>
              <a:rPr lang="en-IN" sz="1900" dirty="0">
                <a:hlinkClick r:id="rId6">
                  <a:extLst>
                    <a:ext uri="{A12FA001-AC4F-418D-AE19-62706E023703}">
                      <ahyp:hlinkClr xmlns:ahyp="http://schemas.microsoft.com/office/drawing/2018/hyperlinkcolor" val="tx"/>
                    </a:ext>
                  </a:extLst>
                </a:hlinkClick>
              </a:rPr>
              <a:t>)</a:t>
            </a:r>
            <a:r>
              <a:rPr lang="en-IN" sz="1900" dirty="0"/>
              <a:t>  29-31 Jan. 2018.Publisher: IEEE</a:t>
            </a:r>
          </a:p>
          <a:p>
            <a:pPr lvl="0" algn="just">
              <a:lnSpc>
                <a:spcPct val="110000"/>
              </a:lnSpc>
            </a:pPr>
            <a:r>
              <a:rPr lang="en-US" sz="1900" dirty="0"/>
              <a:t>Chiang, C.-T., Chang, C.-M., &amp; Chang, C.-C. (2018). </a:t>
            </a:r>
            <a:r>
              <a:rPr lang="en-US" sz="1900" i="1" dirty="0"/>
              <a:t>Design of an Ultraviolet Light Intensity Monitor for Personally Wearable Devices</a:t>
            </a:r>
            <a:r>
              <a:rPr lang="en-US" sz="1900" dirty="0"/>
              <a:t>. IEEE Sensors Journal, 18(11), 4673–4678. </a:t>
            </a:r>
            <a:endParaRPr lang="en-IN" sz="1900" dirty="0"/>
          </a:p>
          <a:p>
            <a:pPr lvl="0" algn="just">
              <a:lnSpc>
                <a:spcPct val="110000"/>
              </a:lnSpc>
            </a:pPr>
            <a:r>
              <a:rPr lang="en-IN" sz="1900" dirty="0"/>
              <a:t>Rivas. </a:t>
            </a:r>
            <a:r>
              <a:rPr lang="en-IN" sz="1900" dirty="0" err="1"/>
              <a:t>Ml</a:t>
            </a:r>
            <a:r>
              <a:rPr lang="en-IN" sz="1900" dirty="0"/>
              <a:t>, MC. Araya, F. </a:t>
            </a:r>
            <a:r>
              <a:rPr lang="en-IN" sz="1900" dirty="0" err="1"/>
              <a:t>Caba</a:t>
            </a:r>
            <a:r>
              <a:rPr lang="en-IN" sz="1900" dirty="0"/>
              <a:t>, E. Rojas, GM. </a:t>
            </a:r>
            <a:r>
              <a:rPr lang="en-IN" sz="1900" dirty="0" err="1"/>
              <a:t>Calaf</a:t>
            </a:r>
            <a:r>
              <a:rPr lang="en-IN" sz="1900" dirty="0"/>
              <a:t>, "</a:t>
            </a:r>
            <a:r>
              <a:rPr lang="en-IN" sz="1900" i="1" dirty="0"/>
              <a:t>Ultraviolet light exposure influences skin cancer in association with latitude</a:t>
            </a:r>
            <a:r>
              <a:rPr lang="en-IN" sz="1900" dirty="0"/>
              <a:t>", Oncol Rep. 2011, vol. 25, no. 4, pp. 1153-9.</a:t>
            </a:r>
          </a:p>
          <a:p>
            <a:pPr lvl="0" algn="just">
              <a:lnSpc>
                <a:spcPct val="110000"/>
              </a:lnSpc>
            </a:pPr>
            <a:r>
              <a:rPr lang="en-IN" sz="1900" dirty="0" err="1"/>
              <a:t>Balasaraswathy</a:t>
            </a:r>
            <a:r>
              <a:rPr lang="en-IN" sz="1900" dirty="0"/>
              <a:t> P, Kumar U, Srinivas C R, Nair S</a:t>
            </a:r>
            <a:r>
              <a:rPr lang="en-IN" sz="1900" i="1" dirty="0"/>
              <a:t>. UVA and UVB in sunlight, Optimal Utilization of UV rays in Sunlight for phototherapy</a:t>
            </a:r>
            <a:r>
              <a:rPr lang="en-IN" sz="1900" dirty="0"/>
              <a:t>. Indian J Dermatol </a:t>
            </a:r>
            <a:r>
              <a:rPr lang="en-IN" sz="1900" dirty="0" err="1"/>
              <a:t>Venereol</a:t>
            </a:r>
            <a:r>
              <a:rPr lang="en-IN" sz="1900" dirty="0"/>
              <a:t> </a:t>
            </a:r>
            <a:r>
              <a:rPr lang="en-IN" sz="1900" dirty="0" err="1"/>
              <a:t>Leprol</a:t>
            </a:r>
            <a:r>
              <a:rPr lang="en-IN" sz="1900" dirty="0"/>
              <a:t> 2002;68:198-201</a:t>
            </a:r>
          </a:p>
          <a:p>
            <a:pPr lvl="0" algn="just">
              <a:lnSpc>
                <a:spcPct val="110000"/>
              </a:lnSpc>
            </a:pPr>
            <a:r>
              <a:rPr lang="en-IN" sz="1900" dirty="0"/>
              <a:t>Rogalski, "</a:t>
            </a:r>
            <a:r>
              <a:rPr lang="en-IN" sz="1900" i="1" dirty="0"/>
              <a:t>IR detectors: the next millennium</a:t>
            </a:r>
            <a:r>
              <a:rPr lang="en-IN" sz="1900" dirty="0"/>
              <a:t>," in International Conference on Solid State Crystals 2000 Epilayers and Heterostructures in Optoelectronics and Semiconductor Technology, vol. 4413 of Proceedings of SPIE, pp. 307–322, October 2000.</a:t>
            </a:r>
          </a:p>
          <a:p>
            <a:pPr marL="0" indent="0">
              <a:buNone/>
            </a:pPr>
            <a:endParaRPr lang="en-IN" b="1" dirty="0"/>
          </a:p>
          <a:p>
            <a:pPr marL="0" indent="0">
              <a:buNone/>
            </a:pPr>
            <a:endParaRPr lang="en-IN" sz="1800" dirty="0"/>
          </a:p>
        </p:txBody>
      </p:sp>
      <p:sp>
        <p:nvSpPr>
          <p:cNvPr id="4" name="Text Placeholder 3">
            <a:extLst>
              <a:ext uri="{FF2B5EF4-FFF2-40B4-BE49-F238E27FC236}">
                <a16:creationId xmlns:a16="http://schemas.microsoft.com/office/drawing/2014/main" id="{857C8B94-44FE-4E4D-97B0-D502A062A12C}"/>
              </a:ext>
            </a:extLst>
          </p:cNvPr>
          <p:cNvSpPr>
            <a:spLocks noGrp="1"/>
          </p:cNvSpPr>
          <p:nvPr>
            <p:ph type="body" sz="half" idx="2"/>
          </p:nvPr>
        </p:nvSpPr>
        <p:spPr/>
        <p:txBody>
          <a:bodyPr/>
          <a:lstStyle/>
          <a:p>
            <a:endParaRPr lang="en-IN"/>
          </a:p>
        </p:txBody>
      </p:sp>
      <p:pic>
        <p:nvPicPr>
          <p:cNvPr id="8" name="Picture 7">
            <a:extLst>
              <a:ext uri="{FF2B5EF4-FFF2-40B4-BE49-F238E27FC236}">
                <a16:creationId xmlns:a16="http://schemas.microsoft.com/office/drawing/2014/main" id="{1A08D5BA-FF04-44E9-8A10-A9792C92CA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49640" y="1611686"/>
            <a:ext cx="3168283" cy="3168283"/>
          </a:xfrm>
          <a:prstGeom prst="rect">
            <a:avLst/>
          </a:prstGeom>
        </p:spPr>
      </p:pic>
    </p:spTree>
    <p:extLst>
      <p:ext uri="{BB962C8B-B14F-4D97-AF65-F5344CB8AC3E}">
        <p14:creationId xmlns:p14="http://schemas.microsoft.com/office/powerpoint/2010/main" val="38877571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4AFC6-7691-444E-AFFF-89605C22E915}"/>
              </a:ext>
            </a:extLst>
          </p:cNvPr>
          <p:cNvSpPr>
            <a:spLocks noGrp="1"/>
          </p:cNvSpPr>
          <p:nvPr>
            <p:ph type="ctrTitle"/>
          </p:nvPr>
        </p:nvSpPr>
        <p:spPr/>
        <p:txBody>
          <a:bodyPr/>
          <a:lstStyle/>
          <a:p>
            <a:pPr algn="ctr"/>
            <a:r>
              <a:rPr lang="en-IN" dirty="0"/>
              <a:t>THANK YOU</a:t>
            </a:r>
          </a:p>
        </p:txBody>
      </p:sp>
      <p:sp>
        <p:nvSpPr>
          <p:cNvPr id="3" name="Subtitle 2">
            <a:extLst>
              <a:ext uri="{FF2B5EF4-FFF2-40B4-BE49-F238E27FC236}">
                <a16:creationId xmlns:a16="http://schemas.microsoft.com/office/drawing/2014/main" id="{E74ED706-F831-4725-8EEE-92F72C7A9193}"/>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741215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915A5-3A5D-4BE4-B50A-BF768F59DF0A}"/>
              </a:ext>
            </a:extLst>
          </p:cNvPr>
          <p:cNvSpPr>
            <a:spLocks noGrp="1"/>
          </p:cNvSpPr>
          <p:nvPr>
            <p:ph type="title"/>
          </p:nvPr>
        </p:nvSpPr>
        <p:spPr>
          <a:xfrm>
            <a:off x="3274291" y="321028"/>
            <a:ext cx="4022436" cy="1293028"/>
          </a:xfrm>
        </p:spPr>
        <p:txBody>
          <a:bodyPr/>
          <a:lstStyle/>
          <a:p>
            <a:r>
              <a:rPr lang="en-IN" dirty="0"/>
              <a:t>CONTENTS</a:t>
            </a:r>
          </a:p>
        </p:txBody>
      </p:sp>
      <p:sp>
        <p:nvSpPr>
          <p:cNvPr id="3" name="Content Placeholder 2">
            <a:extLst>
              <a:ext uri="{FF2B5EF4-FFF2-40B4-BE49-F238E27FC236}">
                <a16:creationId xmlns:a16="http://schemas.microsoft.com/office/drawing/2014/main" id="{38B99E49-09A2-441C-AEA8-FF8953035AEC}"/>
              </a:ext>
            </a:extLst>
          </p:cNvPr>
          <p:cNvSpPr>
            <a:spLocks noGrp="1"/>
          </p:cNvSpPr>
          <p:nvPr>
            <p:ph idx="1"/>
          </p:nvPr>
        </p:nvSpPr>
        <p:spPr>
          <a:xfrm>
            <a:off x="1454370" y="1784056"/>
            <a:ext cx="10058400" cy="4332659"/>
          </a:xfrm>
        </p:spPr>
        <p:txBody>
          <a:bodyPr>
            <a:normAutofit/>
          </a:bodyPr>
          <a:lstStyle/>
          <a:p>
            <a:pPr>
              <a:buFont typeface="Wingdings" panose="05000000000000000000" pitchFamily="2" charset="2"/>
              <a:buChar char="q"/>
            </a:pPr>
            <a:r>
              <a:rPr lang="en-IN" sz="2300" dirty="0"/>
              <a:t>Introduction</a:t>
            </a:r>
          </a:p>
          <a:p>
            <a:pPr>
              <a:buFont typeface="Wingdings" panose="05000000000000000000" pitchFamily="2" charset="2"/>
              <a:buChar char="q"/>
            </a:pPr>
            <a:r>
              <a:rPr lang="en-IN" sz="2300" dirty="0"/>
              <a:t>Literature Survey</a:t>
            </a:r>
          </a:p>
          <a:p>
            <a:pPr>
              <a:buFont typeface="Wingdings" panose="05000000000000000000" pitchFamily="2" charset="2"/>
              <a:buChar char="q"/>
            </a:pPr>
            <a:r>
              <a:rPr lang="en-IN" sz="2300" dirty="0"/>
              <a:t>Aim</a:t>
            </a:r>
          </a:p>
          <a:p>
            <a:pPr>
              <a:buFont typeface="Wingdings" panose="05000000000000000000" pitchFamily="2" charset="2"/>
              <a:buChar char="q"/>
            </a:pPr>
            <a:r>
              <a:rPr lang="en-IN" sz="2300" dirty="0"/>
              <a:t>Objective</a:t>
            </a:r>
          </a:p>
          <a:p>
            <a:pPr>
              <a:buFont typeface="Wingdings" panose="05000000000000000000" pitchFamily="2" charset="2"/>
              <a:buChar char="q"/>
            </a:pPr>
            <a:r>
              <a:rPr lang="en-IN" sz="2300" dirty="0"/>
              <a:t>Components</a:t>
            </a:r>
          </a:p>
          <a:p>
            <a:pPr>
              <a:buFont typeface="Wingdings" panose="05000000000000000000" pitchFamily="2" charset="2"/>
              <a:buChar char="q"/>
            </a:pPr>
            <a:r>
              <a:rPr lang="en-IN" sz="2300" dirty="0"/>
              <a:t>Pinout diagram</a:t>
            </a:r>
          </a:p>
          <a:p>
            <a:pPr>
              <a:buFont typeface="Wingdings" panose="05000000000000000000" pitchFamily="2" charset="2"/>
              <a:buChar char="q"/>
            </a:pPr>
            <a:r>
              <a:rPr lang="en-IN" sz="2300" dirty="0"/>
              <a:t>Working and operation </a:t>
            </a:r>
          </a:p>
          <a:p>
            <a:pPr>
              <a:buFont typeface="Wingdings" panose="05000000000000000000" pitchFamily="2" charset="2"/>
              <a:buChar char="q"/>
            </a:pPr>
            <a:r>
              <a:rPr lang="en-IN" sz="2300" dirty="0"/>
              <a:t>Merits and Applications</a:t>
            </a:r>
          </a:p>
          <a:p>
            <a:pPr>
              <a:buFont typeface="Wingdings" panose="05000000000000000000" pitchFamily="2" charset="2"/>
              <a:buChar char="q"/>
            </a:pPr>
            <a:r>
              <a:rPr lang="en-IN" sz="2300" dirty="0"/>
              <a:t>References</a:t>
            </a:r>
          </a:p>
          <a:p>
            <a:pPr>
              <a:buFont typeface="Wingdings" panose="05000000000000000000" pitchFamily="2" charset="2"/>
              <a:buChar char="q"/>
            </a:pPr>
            <a:endParaRPr lang="en-IN" dirty="0"/>
          </a:p>
        </p:txBody>
      </p:sp>
      <p:pic>
        <p:nvPicPr>
          <p:cNvPr id="7170" name="Picture 2" descr="Image result for content">
            <a:extLst>
              <a:ext uri="{FF2B5EF4-FFF2-40B4-BE49-F238E27FC236}">
                <a16:creationId xmlns:a16="http://schemas.microsoft.com/office/drawing/2014/main" id="{D26C7894-875B-430B-AB1D-87EEB37865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8716" y="898686"/>
            <a:ext cx="4561080" cy="4561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194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E5E01-0BCD-4B08-936F-AA710669E89A}"/>
              </a:ext>
            </a:extLst>
          </p:cNvPr>
          <p:cNvSpPr>
            <a:spLocks noGrp="1"/>
          </p:cNvSpPr>
          <p:nvPr>
            <p:ph type="title"/>
          </p:nvPr>
        </p:nvSpPr>
        <p:spPr>
          <a:xfrm>
            <a:off x="1315631" y="5862255"/>
            <a:ext cx="3965259" cy="586663"/>
          </a:xfrm>
        </p:spPr>
        <p:txBody>
          <a:bodyPr/>
          <a:lstStyle/>
          <a:p>
            <a:endParaRPr lang="en-IN" dirty="0"/>
          </a:p>
        </p:txBody>
      </p:sp>
      <p:sp>
        <p:nvSpPr>
          <p:cNvPr id="3" name="Content Placeholder 2">
            <a:extLst>
              <a:ext uri="{FF2B5EF4-FFF2-40B4-BE49-F238E27FC236}">
                <a16:creationId xmlns:a16="http://schemas.microsoft.com/office/drawing/2014/main" id="{FD142397-DA92-48DC-8ED4-2CECDE57ADF8}"/>
              </a:ext>
            </a:extLst>
          </p:cNvPr>
          <p:cNvSpPr>
            <a:spLocks noGrp="1"/>
          </p:cNvSpPr>
          <p:nvPr>
            <p:ph idx="1"/>
          </p:nvPr>
        </p:nvSpPr>
        <p:spPr>
          <a:xfrm>
            <a:off x="770013" y="476097"/>
            <a:ext cx="6204919" cy="5679489"/>
          </a:xfrm>
        </p:spPr>
        <p:txBody>
          <a:bodyPr>
            <a:normAutofit/>
          </a:bodyPr>
          <a:lstStyle/>
          <a:p>
            <a:pPr marL="0" indent="0">
              <a:buNone/>
            </a:pPr>
            <a:r>
              <a:rPr lang="en-IN" b="1" dirty="0"/>
              <a:t>INTRODUCTION</a:t>
            </a:r>
          </a:p>
          <a:p>
            <a:pPr marL="0" indent="0" algn="just">
              <a:lnSpc>
                <a:spcPts val="2400"/>
              </a:lnSpc>
              <a:spcBef>
                <a:spcPts val="600"/>
              </a:spcBef>
              <a:buNone/>
            </a:pPr>
            <a:r>
              <a:rPr lang="en-IN" dirty="0"/>
              <a:t>	 UV radiation affects the epidermal and dermal layer of the skin. UV radiation accelerates skin aging, and the gradual loss of the skin's elasticity resulting in wrinkles and dry, coarse skin. </a:t>
            </a:r>
          </a:p>
          <a:p>
            <a:pPr marL="0" indent="0" algn="just">
              <a:lnSpc>
                <a:spcPts val="2400"/>
              </a:lnSpc>
              <a:spcBef>
                <a:spcPts val="600"/>
              </a:spcBef>
              <a:buNone/>
            </a:pPr>
            <a:r>
              <a:rPr lang="en-IN" dirty="0"/>
              <a:t>	  Proper precautions for specific UV radiations 	are not taken with respect to the intensity of UV rays. The change in the pigmentation of the skin is not noted currently using any device.</a:t>
            </a:r>
          </a:p>
          <a:p>
            <a:pPr marL="0" indent="0" algn="just">
              <a:lnSpc>
                <a:spcPts val="2400"/>
              </a:lnSpc>
              <a:spcBef>
                <a:spcPts val="600"/>
              </a:spcBef>
              <a:buNone/>
            </a:pPr>
            <a:r>
              <a:rPr lang="en-IN" dirty="0"/>
              <a:t>	UV care wearable will act as a skin care gadget which protects us from harmful UV rays.</a:t>
            </a:r>
          </a:p>
          <a:p>
            <a:pPr marL="0" indent="0" algn="just">
              <a:lnSpc>
                <a:spcPts val="2400"/>
              </a:lnSpc>
              <a:spcBef>
                <a:spcPts val="600"/>
              </a:spcBef>
              <a:buNone/>
            </a:pPr>
            <a:r>
              <a:rPr lang="en-IN" dirty="0"/>
              <a:t>	</a:t>
            </a:r>
          </a:p>
          <a:p>
            <a:pPr marL="0" indent="0">
              <a:buNone/>
            </a:pPr>
            <a:endParaRPr lang="en-IN" dirty="0"/>
          </a:p>
        </p:txBody>
      </p:sp>
      <p:sp>
        <p:nvSpPr>
          <p:cNvPr id="4" name="Text Placeholder 3">
            <a:extLst>
              <a:ext uri="{FF2B5EF4-FFF2-40B4-BE49-F238E27FC236}">
                <a16:creationId xmlns:a16="http://schemas.microsoft.com/office/drawing/2014/main" id="{DE1C10A5-9C69-43CE-B029-2BEC68B39074}"/>
              </a:ext>
            </a:extLst>
          </p:cNvPr>
          <p:cNvSpPr>
            <a:spLocks noGrp="1"/>
          </p:cNvSpPr>
          <p:nvPr>
            <p:ph type="body" sz="half" idx="2"/>
          </p:nvPr>
        </p:nvSpPr>
        <p:spPr>
          <a:xfrm>
            <a:off x="12229657" y="1954495"/>
            <a:ext cx="1240216" cy="2857278"/>
          </a:xfrm>
        </p:spPr>
        <p:txBody>
          <a:bodyPr/>
          <a:lstStyle/>
          <a:p>
            <a:endParaRPr lang="en-IN" dirty="0"/>
          </a:p>
        </p:txBody>
      </p:sp>
      <p:sp>
        <p:nvSpPr>
          <p:cNvPr id="5" name="AutoShape 2" descr="UV protection free icon">
            <a:extLst>
              <a:ext uri="{FF2B5EF4-FFF2-40B4-BE49-F238E27FC236}">
                <a16:creationId xmlns:a16="http://schemas.microsoft.com/office/drawing/2014/main" id="{1463FD9B-04E5-4A48-9C2C-CBC74F4D6B2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4" descr="UV protection free icon">
            <a:extLst>
              <a:ext uri="{FF2B5EF4-FFF2-40B4-BE49-F238E27FC236}">
                <a16:creationId xmlns:a16="http://schemas.microsoft.com/office/drawing/2014/main" id="{79538E0A-6F1E-4B4D-A245-15595E01D2A6}"/>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30" name="Picture 6" descr="Image result for uv rays effects on skin">
            <a:extLst>
              <a:ext uri="{FF2B5EF4-FFF2-40B4-BE49-F238E27FC236}">
                <a16:creationId xmlns:a16="http://schemas.microsoft.com/office/drawing/2014/main" id="{224D5DC9-B00A-41E6-B0A7-7CEACCA798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9063" y="366495"/>
            <a:ext cx="3532332" cy="291010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58EC0F4-AF91-4AE3-AA67-8171C77A98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5632" y="1016294"/>
            <a:ext cx="356902" cy="356902"/>
          </a:xfrm>
          <a:prstGeom prst="rect">
            <a:avLst/>
          </a:prstGeom>
        </p:spPr>
      </p:pic>
      <p:pic>
        <p:nvPicPr>
          <p:cNvPr id="9" name="Picture 8">
            <a:extLst>
              <a:ext uri="{FF2B5EF4-FFF2-40B4-BE49-F238E27FC236}">
                <a16:creationId xmlns:a16="http://schemas.microsoft.com/office/drawing/2014/main" id="{A0BFABC6-07A5-483D-8020-8A19EFE72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7749" y="2633823"/>
            <a:ext cx="356902" cy="356902"/>
          </a:xfrm>
          <a:prstGeom prst="rect">
            <a:avLst/>
          </a:prstGeom>
        </p:spPr>
      </p:pic>
      <p:pic>
        <p:nvPicPr>
          <p:cNvPr id="10" name="Picture 9">
            <a:extLst>
              <a:ext uri="{FF2B5EF4-FFF2-40B4-BE49-F238E27FC236}">
                <a16:creationId xmlns:a16="http://schemas.microsoft.com/office/drawing/2014/main" id="{50C03BC5-B093-4D57-976E-B9A5372CDC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8980" y="4244726"/>
            <a:ext cx="356902" cy="356902"/>
          </a:xfrm>
          <a:prstGeom prst="rect">
            <a:avLst/>
          </a:prstGeom>
        </p:spPr>
      </p:pic>
      <p:pic>
        <p:nvPicPr>
          <p:cNvPr id="11" name="Picture 10">
            <a:extLst>
              <a:ext uri="{FF2B5EF4-FFF2-40B4-BE49-F238E27FC236}">
                <a16:creationId xmlns:a16="http://schemas.microsoft.com/office/drawing/2014/main" id="{437B45D2-9225-447C-B5A3-AC4829027E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3119" y="3655462"/>
            <a:ext cx="4871333" cy="2516738"/>
          </a:xfrm>
          <a:prstGeom prst="rect">
            <a:avLst/>
          </a:prstGeom>
        </p:spPr>
      </p:pic>
    </p:spTree>
    <p:extLst>
      <p:ext uri="{BB962C8B-B14F-4D97-AF65-F5344CB8AC3E}">
        <p14:creationId xmlns:p14="http://schemas.microsoft.com/office/powerpoint/2010/main" val="3800747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8947-9C26-4A3E-B2F3-E7AFC60A746C}"/>
              </a:ext>
            </a:extLst>
          </p:cNvPr>
          <p:cNvSpPr>
            <a:spLocks noGrp="1"/>
          </p:cNvSpPr>
          <p:nvPr>
            <p:ph type="title"/>
          </p:nvPr>
        </p:nvSpPr>
        <p:spPr>
          <a:xfrm>
            <a:off x="0" y="426485"/>
            <a:ext cx="8092085" cy="567017"/>
          </a:xfrm>
        </p:spPr>
        <p:txBody>
          <a:bodyPr>
            <a:normAutofit fontScale="90000"/>
          </a:bodyPr>
          <a:lstStyle/>
          <a:p>
            <a:r>
              <a:rPr lang="en-IN" sz="3600" dirty="0"/>
              <a:t>LITERATURE SURVEY</a:t>
            </a:r>
          </a:p>
        </p:txBody>
      </p:sp>
      <p:graphicFrame>
        <p:nvGraphicFramePr>
          <p:cNvPr id="4" name="Content Placeholder 3">
            <a:extLst>
              <a:ext uri="{FF2B5EF4-FFF2-40B4-BE49-F238E27FC236}">
                <a16:creationId xmlns:a16="http://schemas.microsoft.com/office/drawing/2014/main" id="{F75A1F2D-4526-46F2-9A9C-70AADD9411C4}"/>
              </a:ext>
            </a:extLst>
          </p:cNvPr>
          <p:cNvGraphicFramePr>
            <a:graphicFrameLocks noGrp="1"/>
          </p:cNvGraphicFramePr>
          <p:nvPr>
            <p:ph idx="1"/>
            <p:extLst>
              <p:ext uri="{D42A27DB-BD31-4B8C-83A1-F6EECF244321}">
                <p14:modId xmlns:p14="http://schemas.microsoft.com/office/powerpoint/2010/main" val="3870176519"/>
              </p:ext>
            </p:extLst>
          </p:nvPr>
        </p:nvGraphicFramePr>
        <p:xfrm>
          <a:off x="763480" y="1074198"/>
          <a:ext cx="10715348" cy="5228947"/>
        </p:xfrm>
        <a:graphic>
          <a:graphicData uri="http://schemas.openxmlformats.org/drawingml/2006/table">
            <a:tbl>
              <a:tblPr firstRow="1" firstCol="1" bandRow="1">
                <a:effectLst>
                  <a:innerShdw blurRad="63500" dist="50800" dir="13500000">
                    <a:prstClr val="black">
                      <a:alpha val="50000"/>
                    </a:prstClr>
                  </a:innerShdw>
                </a:effectLst>
                <a:tableStyleId>{5C22544A-7EE6-4342-B048-85BDC9FD1C3A}</a:tableStyleId>
              </a:tblPr>
              <a:tblGrid>
                <a:gridCol w="815167">
                  <a:extLst>
                    <a:ext uri="{9D8B030D-6E8A-4147-A177-3AD203B41FA5}">
                      <a16:colId xmlns:a16="http://schemas.microsoft.com/office/drawing/2014/main" val="4148754822"/>
                    </a:ext>
                  </a:extLst>
                </a:gridCol>
                <a:gridCol w="3295971">
                  <a:extLst>
                    <a:ext uri="{9D8B030D-6E8A-4147-A177-3AD203B41FA5}">
                      <a16:colId xmlns:a16="http://schemas.microsoft.com/office/drawing/2014/main" val="3335018208"/>
                    </a:ext>
                  </a:extLst>
                </a:gridCol>
                <a:gridCol w="3931371">
                  <a:extLst>
                    <a:ext uri="{9D8B030D-6E8A-4147-A177-3AD203B41FA5}">
                      <a16:colId xmlns:a16="http://schemas.microsoft.com/office/drawing/2014/main" val="2943027129"/>
                    </a:ext>
                  </a:extLst>
                </a:gridCol>
                <a:gridCol w="2672839">
                  <a:extLst>
                    <a:ext uri="{9D8B030D-6E8A-4147-A177-3AD203B41FA5}">
                      <a16:colId xmlns:a16="http://schemas.microsoft.com/office/drawing/2014/main" val="3480293538"/>
                    </a:ext>
                  </a:extLst>
                </a:gridCol>
              </a:tblGrid>
              <a:tr h="431551">
                <a:tc>
                  <a:txBody>
                    <a:bodyPr/>
                    <a:lstStyle/>
                    <a:p>
                      <a:pPr algn="ctr">
                        <a:lnSpc>
                          <a:spcPct val="107000"/>
                        </a:lnSpc>
                        <a:spcAft>
                          <a:spcPts val="0"/>
                        </a:spcAft>
                      </a:pPr>
                      <a:r>
                        <a:rPr lang="en-IN" sz="1400" dirty="0" err="1">
                          <a:effectLst/>
                        </a:rPr>
                        <a:t>S.No</a:t>
                      </a:r>
                      <a:r>
                        <a:rPr lang="en-IN" sz="1400" dirty="0">
                          <a:effectLst/>
                        </a:rPr>
                        <a: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8329" marR="38329" marT="0" marB="0"/>
                </a:tc>
                <a:tc>
                  <a:txBody>
                    <a:bodyPr/>
                    <a:lstStyle/>
                    <a:p>
                      <a:pPr algn="ctr">
                        <a:lnSpc>
                          <a:spcPct val="107000"/>
                        </a:lnSpc>
                        <a:spcAft>
                          <a:spcPts val="0"/>
                        </a:spcAft>
                      </a:pPr>
                      <a:r>
                        <a:rPr lang="en-IN" sz="1400" dirty="0">
                          <a:effectLst/>
                        </a:rPr>
                        <a:t>TITLE OF THE PAPER OR JOURNAL</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8329" marR="38329" marT="0" marB="0"/>
                </a:tc>
                <a:tc>
                  <a:txBody>
                    <a:bodyPr/>
                    <a:lstStyle/>
                    <a:p>
                      <a:pPr algn="ctr">
                        <a:lnSpc>
                          <a:spcPct val="107000"/>
                        </a:lnSpc>
                        <a:spcAft>
                          <a:spcPts val="0"/>
                        </a:spcAft>
                      </a:pPr>
                      <a:r>
                        <a:rPr lang="en-IN" sz="1400" dirty="0">
                          <a:effectLst/>
                        </a:rPr>
                        <a:t>DETAILS OF PAPER OR JOURNAL</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8329" marR="38329" marT="0" marB="0"/>
                </a:tc>
                <a:tc>
                  <a:txBody>
                    <a:bodyPr/>
                    <a:lstStyle/>
                    <a:p>
                      <a:pPr algn="ctr">
                        <a:lnSpc>
                          <a:spcPct val="107000"/>
                        </a:lnSpc>
                        <a:spcAft>
                          <a:spcPts val="0"/>
                        </a:spcAft>
                      </a:pPr>
                      <a:r>
                        <a:rPr lang="en-IN" sz="1400" dirty="0">
                          <a:effectLst/>
                        </a:rPr>
                        <a:t>INFERENCE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8329" marR="38329" marT="0" marB="0"/>
                </a:tc>
                <a:extLst>
                  <a:ext uri="{0D108BD9-81ED-4DB2-BD59-A6C34878D82A}">
                    <a16:rowId xmlns:a16="http://schemas.microsoft.com/office/drawing/2014/main" val="3737244557"/>
                  </a:ext>
                </a:extLst>
              </a:tr>
              <a:tr h="1016540">
                <a:tc>
                  <a:txBody>
                    <a:bodyPr/>
                    <a:lstStyle/>
                    <a:p>
                      <a:pPr>
                        <a:lnSpc>
                          <a:spcPct val="107000"/>
                        </a:lnSpc>
                        <a:spcAft>
                          <a:spcPts val="0"/>
                        </a:spcAft>
                      </a:pPr>
                      <a:r>
                        <a:rPr lang="en-IN" sz="600" dirty="0">
                          <a:effectLst/>
                        </a:rPr>
                        <a:t> </a:t>
                      </a:r>
                    </a:p>
                    <a:p>
                      <a:pPr>
                        <a:lnSpc>
                          <a:spcPct val="107000"/>
                        </a:lnSpc>
                        <a:spcAft>
                          <a:spcPts val="0"/>
                        </a:spcAft>
                      </a:pPr>
                      <a:r>
                        <a:rPr lang="en-IN" sz="800" dirty="0">
                          <a:effectLst/>
                        </a:rPr>
                        <a:t>1.</a:t>
                      </a:r>
                      <a:endParaRPr lang="en-IN" sz="600" dirty="0">
                        <a:effectLst/>
                        <a:latin typeface="Calibri" panose="020F0502020204030204" pitchFamily="34" charset="0"/>
                        <a:ea typeface="Calibri" panose="020F0502020204030204" pitchFamily="34" charset="0"/>
                        <a:cs typeface="Times New Roman" panose="02020603050405020304" pitchFamily="18" charset="0"/>
                      </a:endParaRPr>
                    </a:p>
                  </a:txBody>
                  <a:tcPr marL="38329" marR="38329" marT="0" marB="0"/>
                </a:tc>
                <a:tc>
                  <a:txBody>
                    <a:bodyPr/>
                    <a:lstStyle/>
                    <a:p>
                      <a:pPr algn="ctr">
                        <a:lnSpc>
                          <a:spcPct val="107000"/>
                        </a:lnSpc>
                        <a:spcAft>
                          <a:spcPts val="0"/>
                        </a:spcAft>
                      </a:pPr>
                      <a:r>
                        <a:rPr lang="en-IN" sz="1400" kern="1800" dirty="0">
                          <a:effectLst/>
                        </a:rPr>
                        <a:t>Design of Band-type Device to Measure UV Index and UVB Irradiance in Everyday</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8329" marR="38329" marT="0" marB="0"/>
                </a:tc>
                <a:tc>
                  <a:txBody>
                    <a:bodyPr/>
                    <a:lstStyle/>
                    <a:p>
                      <a:pPr>
                        <a:lnSpc>
                          <a:spcPct val="107000"/>
                        </a:lnSpc>
                        <a:spcAft>
                          <a:spcPts val="0"/>
                        </a:spcAft>
                      </a:pPr>
                      <a:r>
                        <a:rPr lang="en-IN" sz="1400">
                          <a:effectLst/>
                        </a:rPr>
                        <a:t>IEEE Paper;</a:t>
                      </a:r>
                    </a:p>
                    <a:p>
                      <a:pPr>
                        <a:lnSpc>
                          <a:spcPct val="107000"/>
                        </a:lnSpc>
                        <a:spcAft>
                          <a:spcPts val="0"/>
                        </a:spcAft>
                      </a:pPr>
                      <a:r>
                        <a:rPr lang="en-IN" sz="1400">
                          <a:effectLst/>
                        </a:rPr>
                        <a:t>Park, D.-H., Kim, K.-M., Oh, S.-T., &amp; Lim, J.-H. (2018). International Conference on Platform Technology and Service (PlatCon)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8329" marR="38329" marT="0" marB="0"/>
                </a:tc>
                <a:tc>
                  <a:txBody>
                    <a:bodyPr/>
                    <a:lstStyle/>
                    <a:p>
                      <a:pPr>
                        <a:lnSpc>
                          <a:spcPct val="107000"/>
                        </a:lnSpc>
                        <a:spcAft>
                          <a:spcPts val="0"/>
                        </a:spcAft>
                      </a:pPr>
                      <a:r>
                        <a:rPr lang="en-IN" sz="1400" dirty="0">
                          <a:effectLst/>
                        </a:rPr>
                        <a:t>Methods to measure and compare UV index</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8329" marR="38329" marT="0" marB="0"/>
                </a:tc>
                <a:extLst>
                  <a:ext uri="{0D108BD9-81ED-4DB2-BD59-A6C34878D82A}">
                    <a16:rowId xmlns:a16="http://schemas.microsoft.com/office/drawing/2014/main" val="914770211"/>
                  </a:ext>
                </a:extLst>
              </a:tr>
              <a:tr h="724046">
                <a:tc>
                  <a:txBody>
                    <a:bodyPr/>
                    <a:lstStyle/>
                    <a:p>
                      <a:pPr>
                        <a:lnSpc>
                          <a:spcPct val="107000"/>
                        </a:lnSpc>
                        <a:spcAft>
                          <a:spcPts val="0"/>
                        </a:spcAft>
                      </a:pPr>
                      <a:r>
                        <a:rPr lang="en-IN" sz="800">
                          <a:effectLst/>
                        </a:rPr>
                        <a:t> </a:t>
                      </a:r>
                      <a:endParaRPr lang="en-IN" sz="600">
                        <a:effectLst/>
                      </a:endParaRPr>
                    </a:p>
                    <a:p>
                      <a:pPr>
                        <a:lnSpc>
                          <a:spcPct val="107000"/>
                        </a:lnSpc>
                        <a:spcAft>
                          <a:spcPts val="0"/>
                        </a:spcAft>
                      </a:pPr>
                      <a:r>
                        <a:rPr lang="en-IN" sz="800">
                          <a:effectLst/>
                        </a:rPr>
                        <a:t>2.</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38329" marR="38329" marT="0" marB="0"/>
                </a:tc>
                <a:tc>
                  <a:txBody>
                    <a:bodyPr/>
                    <a:lstStyle/>
                    <a:p>
                      <a:pPr algn="ctr">
                        <a:lnSpc>
                          <a:spcPct val="107000"/>
                        </a:lnSpc>
                        <a:spcAft>
                          <a:spcPts val="0"/>
                        </a:spcAft>
                      </a:pPr>
                      <a:r>
                        <a:rPr lang="en-IN" sz="1400" dirty="0">
                          <a:effectLst/>
                        </a:rPr>
                        <a:t>Design of an Ultraviolet Light Intensity Monitor for Personally Wearable Devices.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8329" marR="38329" marT="0" marB="0"/>
                </a:tc>
                <a:tc>
                  <a:txBody>
                    <a:bodyPr/>
                    <a:lstStyle/>
                    <a:p>
                      <a:pPr>
                        <a:lnSpc>
                          <a:spcPct val="107000"/>
                        </a:lnSpc>
                        <a:spcAft>
                          <a:spcPts val="0"/>
                        </a:spcAft>
                      </a:pPr>
                      <a:r>
                        <a:rPr lang="en-IN" sz="1400" dirty="0">
                          <a:effectLst/>
                        </a:rPr>
                        <a:t>Chiang, C.-T., Chang, C.-M., &amp; Chang, C.-C. (2018).  IEEE Sensors Journal, 18(11), 4673–4678.</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8329" marR="38329" marT="0" marB="0"/>
                </a:tc>
                <a:tc>
                  <a:txBody>
                    <a:bodyPr/>
                    <a:lstStyle/>
                    <a:p>
                      <a:pPr>
                        <a:lnSpc>
                          <a:spcPct val="107000"/>
                        </a:lnSpc>
                        <a:spcAft>
                          <a:spcPts val="0"/>
                        </a:spcAft>
                      </a:pPr>
                      <a:r>
                        <a:rPr lang="en-IN" sz="1400">
                          <a:effectLst/>
                        </a:rPr>
                        <a:t>Conversion of UV intensity to UV index level and UV index scale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8329" marR="38329" marT="0" marB="0"/>
                </a:tc>
                <a:extLst>
                  <a:ext uri="{0D108BD9-81ED-4DB2-BD59-A6C34878D82A}">
                    <a16:rowId xmlns:a16="http://schemas.microsoft.com/office/drawing/2014/main" val="3076378494"/>
                  </a:ext>
                </a:extLst>
              </a:tr>
              <a:tr h="1309034">
                <a:tc>
                  <a:txBody>
                    <a:bodyPr/>
                    <a:lstStyle/>
                    <a:p>
                      <a:pPr>
                        <a:lnSpc>
                          <a:spcPct val="107000"/>
                        </a:lnSpc>
                        <a:spcAft>
                          <a:spcPts val="0"/>
                        </a:spcAft>
                      </a:pPr>
                      <a:r>
                        <a:rPr lang="en-IN" sz="800" dirty="0">
                          <a:effectLst/>
                        </a:rPr>
                        <a:t> </a:t>
                      </a:r>
                      <a:endParaRPr lang="en-IN" sz="600" dirty="0">
                        <a:effectLst/>
                      </a:endParaRPr>
                    </a:p>
                    <a:p>
                      <a:pPr>
                        <a:lnSpc>
                          <a:spcPct val="107000"/>
                        </a:lnSpc>
                        <a:spcAft>
                          <a:spcPts val="0"/>
                        </a:spcAft>
                      </a:pPr>
                      <a:r>
                        <a:rPr lang="en-IN" sz="800" dirty="0">
                          <a:effectLst/>
                        </a:rPr>
                        <a:t>3.</a:t>
                      </a:r>
                      <a:endParaRPr lang="en-IN" sz="600" dirty="0">
                        <a:effectLst/>
                        <a:latin typeface="Calibri" panose="020F0502020204030204" pitchFamily="34" charset="0"/>
                        <a:ea typeface="Calibri" panose="020F0502020204030204" pitchFamily="34" charset="0"/>
                        <a:cs typeface="Times New Roman" panose="02020603050405020304" pitchFamily="18" charset="0"/>
                      </a:endParaRPr>
                    </a:p>
                  </a:txBody>
                  <a:tcPr marL="38329" marR="38329" marT="0" marB="0"/>
                </a:tc>
                <a:tc>
                  <a:txBody>
                    <a:bodyPr/>
                    <a:lstStyle/>
                    <a:p>
                      <a:pPr algn="ctr">
                        <a:lnSpc>
                          <a:spcPct val="107000"/>
                        </a:lnSpc>
                        <a:spcAft>
                          <a:spcPts val="0"/>
                        </a:spcAft>
                      </a:pPr>
                      <a:r>
                        <a:rPr lang="en-IN" sz="1400" dirty="0">
                          <a:effectLst/>
                        </a:rPr>
                        <a:t>UVA and UVB in sunlight, Optimal Utilization of UV rays in Sunlight for phototherapy.</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8329" marR="38329" marT="0" marB="0"/>
                </a:tc>
                <a:tc>
                  <a:txBody>
                    <a:bodyPr/>
                    <a:lstStyle/>
                    <a:p>
                      <a:pPr>
                        <a:lnSpc>
                          <a:spcPct val="107000"/>
                        </a:lnSpc>
                        <a:spcAft>
                          <a:spcPts val="0"/>
                        </a:spcAft>
                      </a:pPr>
                      <a:r>
                        <a:rPr lang="en-IN" sz="1400" dirty="0" err="1">
                          <a:effectLst/>
                        </a:rPr>
                        <a:t>Balasaraswathy</a:t>
                      </a:r>
                      <a:r>
                        <a:rPr lang="en-IN" sz="1400" dirty="0">
                          <a:effectLst/>
                        </a:rPr>
                        <a:t> P, Kumar U, Srinivas C R, Nair S. </a:t>
                      </a:r>
                    </a:p>
                    <a:p>
                      <a:pPr>
                        <a:lnSpc>
                          <a:spcPct val="107000"/>
                        </a:lnSpc>
                        <a:spcAft>
                          <a:spcPts val="0"/>
                        </a:spcAft>
                      </a:pPr>
                      <a:r>
                        <a:rPr lang="en-IN" sz="1400" dirty="0">
                          <a:effectLst/>
                        </a:rPr>
                        <a:t>Indian Journal Dermatol </a:t>
                      </a:r>
                      <a:r>
                        <a:rPr lang="en-IN" sz="1400" dirty="0" err="1">
                          <a:effectLst/>
                        </a:rPr>
                        <a:t>Venereol</a:t>
                      </a:r>
                      <a:r>
                        <a:rPr lang="en-IN" sz="1400" dirty="0">
                          <a:effectLst/>
                        </a:rPr>
                        <a:t> </a:t>
                      </a:r>
                      <a:r>
                        <a:rPr lang="en-IN" sz="1400" dirty="0" err="1">
                          <a:effectLst/>
                        </a:rPr>
                        <a:t>Leprol</a:t>
                      </a:r>
                      <a:r>
                        <a:rPr lang="en-IN" sz="1400" dirty="0">
                          <a:effectLst/>
                        </a:rPr>
                        <a:t>. Year : 2002  |  Volume : 68  |  Issue : 4  |  Page : 198-201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8329" marR="38329" marT="0" marB="0"/>
                </a:tc>
                <a:tc>
                  <a:txBody>
                    <a:bodyPr/>
                    <a:lstStyle/>
                    <a:p>
                      <a:pPr>
                        <a:lnSpc>
                          <a:spcPct val="107000"/>
                        </a:lnSpc>
                        <a:spcAft>
                          <a:spcPts val="0"/>
                        </a:spcAft>
                      </a:pPr>
                      <a:r>
                        <a:rPr lang="en-IN" sz="1400" dirty="0">
                          <a:effectLst/>
                        </a:rPr>
                        <a:t>Time of the day of UVB radiations, duration maximum intensity and skin cancer effects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8329" marR="38329" marT="0" marB="0"/>
                </a:tc>
                <a:extLst>
                  <a:ext uri="{0D108BD9-81ED-4DB2-BD59-A6C34878D82A}">
                    <a16:rowId xmlns:a16="http://schemas.microsoft.com/office/drawing/2014/main" val="2413893150"/>
                  </a:ext>
                </a:extLst>
              </a:tr>
              <a:tr h="1747776">
                <a:tc>
                  <a:txBody>
                    <a:bodyPr/>
                    <a:lstStyle/>
                    <a:p>
                      <a:pPr>
                        <a:lnSpc>
                          <a:spcPct val="107000"/>
                        </a:lnSpc>
                        <a:spcAft>
                          <a:spcPts val="800"/>
                        </a:spcAft>
                      </a:pPr>
                      <a:r>
                        <a:rPr lang="en-IN" sz="800">
                          <a:effectLst/>
                        </a:rPr>
                        <a:t>4.</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38329" marR="38329" marT="0" marB="0"/>
                </a:tc>
                <a:tc>
                  <a:txBody>
                    <a:bodyPr/>
                    <a:lstStyle/>
                    <a:p>
                      <a:pPr marL="179070" algn="ctr">
                        <a:lnSpc>
                          <a:spcPct val="107000"/>
                        </a:lnSpc>
                        <a:spcAft>
                          <a:spcPts val="800"/>
                        </a:spcAft>
                      </a:pPr>
                      <a:r>
                        <a:rPr lang="en-IN" sz="1400">
                          <a:effectLst/>
                        </a:rPr>
                        <a:t>IR detectors: the next millennium</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8329" marR="38329" marT="0" marB="0"/>
                </a:tc>
                <a:tc>
                  <a:txBody>
                    <a:bodyPr/>
                    <a:lstStyle/>
                    <a:p>
                      <a:pPr algn="just">
                        <a:lnSpc>
                          <a:spcPct val="107000"/>
                        </a:lnSpc>
                        <a:spcAft>
                          <a:spcPts val="0"/>
                        </a:spcAft>
                      </a:pPr>
                      <a:r>
                        <a:rPr lang="en-IN" sz="1400" dirty="0">
                          <a:effectLst/>
                        </a:rPr>
                        <a:t>Rogalski, International Conference on Solid State Crystals 2000 Epilayers and Heterostructures in Optoelectronics and Semiconductor Technology, vol. 4413 of Proceedings of SPIE, pp. 307–322, October 2000.</a:t>
                      </a:r>
                    </a:p>
                    <a:p>
                      <a:pPr>
                        <a:lnSpc>
                          <a:spcPct val="107000"/>
                        </a:lnSpc>
                        <a:spcAft>
                          <a:spcPts val="0"/>
                        </a:spcAft>
                      </a:pPr>
                      <a:r>
                        <a:rPr lang="en-IN" sz="1400" dirty="0">
                          <a:effectLst/>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8329" marR="38329" marT="0" marB="0"/>
                </a:tc>
                <a:tc>
                  <a:txBody>
                    <a:bodyPr/>
                    <a:lstStyle/>
                    <a:p>
                      <a:pPr>
                        <a:lnSpc>
                          <a:spcPct val="107000"/>
                        </a:lnSpc>
                        <a:spcAft>
                          <a:spcPts val="0"/>
                        </a:spcAft>
                      </a:pPr>
                      <a:r>
                        <a:rPr lang="en-IN" sz="1400" dirty="0">
                          <a:effectLst/>
                        </a:rPr>
                        <a:t>IR temperature to thermographic range conversion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8329" marR="38329" marT="0" marB="0"/>
                </a:tc>
                <a:extLst>
                  <a:ext uri="{0D108BD9-81ED-4DB2-BD59-A6C34878D82A}">
                    <a16:rowId xmlns:a16="http://schemas.microsoft.com/office/drawing/2014/main" val="2653211069"/>
                  </a:ext>
                </a:extLst>
              </a:tr>
            </a:tbl>
          </a:graphicData>
        </a:graphic>
      </p:graphicFrame>
    </p:spTree>
    <p:extLst>
      <p:ext uri="{BB962C8B-B14F-4D97-AF65-F5344CB8AC3E}">
        <p14:creationId xmlns:p14="http://schemas.microsoft.com/office/powerpoint/2010/main" val="2940825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38801-E005-4C62-8C5E-0FEB0AC84C43}"/>
              </a:ext>
            </a:extLst>
          </p:cNvPr>
          <p:cNvSpPr>
            <a:spLocks noGrp="1"/>
          </p:cNvSpPr>
          <p:nvPr>
            <p:ph type="title"/>
          </p:nvPr>
        </p:nvSpPr>
        <p:spPr>
          <a:xfrm>
            <a:off x="535710" y="1357745"/>
            <a:ext cx="9925026" cy="4461164"/>
          </a:xfrm>
        </p:spPr>
        <p:txBody>
          <a:bodyPr>
            <a:normAutofit/>
          </a:bodyPr>
          <a:lstStyle/>
          <a:p>
            <a:r>
              <a:rPr lang="en-IN" sz="2400" b="1" dirty="0"/>
              <a:t>AIM</a:t>
            </a:r>
            <a:br>
              <a:rPr lang="en-IN" sz="2400" b="1" dirty="0"/>
            </a:br>
            <a:br>
              <a:rPr lang="en-IN" sz="2400" b="1" dirty="0"/>
            </a:br>
            <a:r>
              <a:rPr lang="en-IN" sz="2400" dirty="0"/>
              <a:t>To create a prototype of UV care wearable band for skin care and protection.</a:t>
            </a:r>
            <a:br>
              <a:rPr lang="en-IN" sz="2400" dirty="0"/>
            </a:br>
            <a:br>
              <a:rPr lang="en-IN" sz="2400" dirty="0"/>
            </a:br>
            <a:br>
              <a:rPr lang="en-IN" sz="2400" dirty="0"/>
            </a:br>
            <a:r>
              <a:rPr lang="en-IN" sz="2400" b="1" dirty="0"/>
              <a:t>OBJECTIVE</a:t>
            </a:r>
            <a:br>
              <a:rPr lang="en-IN" sz="2400" b="1" dirty="0"/>
            </a:br>
            <a:br>
              <a:rPr lang="en-IN" sz="2400" b="1" dirty="0"/>
            </a:br>
            <a:r>
              <a:rPr lang="en-US" sz="2400" dirty="0"/>
              <a:t>The objective of this work is to design a prototype of UV care wearable band for skin care and protection. It is designed to display the UV index, thermal reaction of skin, skin pigmentation and skin cancer precautionary report.</a:t>
            </a:r>
            <a:br>
              <a:rPr lang="en-US" sz="2400" dirty="0"/>
            </a:br>
            <a:endParaRPr lang="en-IN" sz="2400" dirty="0"/>
          </a:p>
        </p:txBody>
      </p:sp>
      <p:sp>
        <p:nvSpPr>
          <p:cNvPr id="4" name="Text Placeholder 3">
            <a:extLst>
              <a:ext uri="{FF2B5EF4-FFF2-40B4-BE49-F238E27FC236}">
                <a16:creationId xmlns:a16="http://schemas.microsoft.com/office/drawing/2014/main" id="{33E07D7D-F829-4238-9FD2-0B2C02F3DF56}"/>
              </a:ext>
            </a:extLst>
          </p:cNvPr>
          <p:cNvSpPr>
            <a:spLocks noGrp="1"/>
          </p:cNvSpPr>
          <p:nvPr>
            <p:ph type="body" sz="half" idx="2"/>
          </p:nvPr>
        </p:nvSpPr>
        <p:spPr>
          <a:xfrm>
            <a:off x="8525164" y="2429165"/>
            <a:ext cx="7370618" cy="1923774"/>
          </a:xfrm>
        </p:spPr>
        <p:txBody>
          <a:bodyPr>
            <a:normAutofit/>
          </a:bodyPr>
          <a:lstStyle/>
          <a:p>
            <a:endParaRPr lang="en-IN" dirty="0"/>
          </a:p>
        </p:txBody>
      </p:sp>
    </p:spTree>
    <p:extLst>
      <p:ext uri="{BB962C8B-B14F-4D97-AF65-F5344CB8AC3E}">
        <p14:creationId xmlns:p14="http://schemas.microsoft.com/office/powerpoint/2010/main" val="1598326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B5495-0B0B-4D32-A856-F3E16FFCA2D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3C6F797-A632-4786-9795-DDECB64675F9}"/>
              </a:ext>
            </a:extLst>
          </p:cNvPr>
          <p:cNvSpPr>
            <a:spLocks noGrp="1"/>
          </p:cNvSpPr>
          <p:nvPr>
            <p:ph idx="1"/>
          </p:nvPr>
        </p:nvSpPr>
        <p:spPr>
          <a:xfrm>
            <a:off x="776056" y="413040"/>
            <a:ext cx="6711696" cy="5020056"/>
          </a:xfrm>
        </p:spPr>
        <p:txBody>
          <a:bodyPr>
            <a:normAutofit/>
          </a:bodyPr>
          <a:lstStyle/>
          <a:p>
            <a:pPr marL="0" indent="0">
              <a:buNone/>
            </a:pPr>
            <a:r>
              <a:rPr lang="en-IN" sz="2400" b="1" dirty="0"/>
              <a:t>COMPONENTS</a:t>
            </a:r>
          </a:p>
          <a:p>
            <a:pPr marL="0" indent="0">
              <a:lnSpc>
                <a:spcPct val="60000"/>
              </a:lnSpc>
              <a:buNone/>
            </a:pPr>
            <a:r>
              <a:rPr lang="en-IN" b="1" dirty="0"/>
              <a:t>       </a:t>
            </a:r>
            <a:r>
              <a:rPr lang="en-IN" sz="1800" b="1" dirty="0"/>
              <a:t>	</a:t>
            </a:r>
          </a:p>
          <a:p>
            <a:pPr marL="0" indent="0">
              <a:lnSpc>
                <a:spcPct val="60000"/>
              </a:lnSpc>
              <a:buNone/>
            </a:pPr>
            <a:r>
              <a:rPr lang="en-IN" sz="1800" b="1" dirty="0"/>
              <a:t>	</a:t>
            </a:r>
            <a:r>
              <a:rPr lang="en-IN" sz="1800" dirty="0"/>
              <a:t>Arduino NANO</a:t>
            </a:r>
          </a:p>
          <a:p>
            <a:pPr marL="0" indent="0">
              <a:lnSpc>
                <a:spcPct val="60000"/>
              </a:lnSpc>
              <a:buNone/>
            </a:pPr>
            <a:endParaRPr lang="en-IN" sz="1800" dirty="0"/>
          </a:p>
          <a:p>
            <a:pPr marL="0" indent="0">
              <a:lnSpc>
                <a:spcPct val="60000"/>
              </a:lnSpc>
              <a:buNone/>
            </a:pPr>
            <a:endParaRPr lang="en-IN" sz="1800" b="1" dirty="0"/>
          </a:p>
          <a:p>
            <a:pPr marL="0" indent="0">
              <a:lnSpc>
                <a:spcPct val="60000"/>
              </a:lnSpc>
              <a:buNone/>
            </a:pPr>
            <a:endParaRPr lang="en-IN" sz="1800" dirty="0"/>
          </a:p>
          <a:p>
            <a:pPr marL="0" indent="0">
              <a:lnSpc>
                <a:spcPct val="60000"/>
              </a:lnSpc>
              <a:buNone/>
            </a:pPr>
            <a:endParaRPr lang="en-IN" sz="1800" dirty="0"/>
          </a:p>
          <a:p>
            <a:pPr marL="0" indent="0">
              <a:lnSpc>
                <a:spcPct val="60000"/>
              </a:lnSpc>
              <a:buNone/>
            </a:pPr>
            <a:endParaRPr lang="en-IN" sz="1800" dirty="0"/>
          </a:p>
          <a:p>
            <a:pPr marL="0" indent="0">
              <a:lnSpc>
                <a:spcPct val="60000"/>
              </a:lnSpc>
              <a:buNone/>
            </a:pPr>
            <a:r>
              <a:rPr lang="en-IN" sz="1800" dirty="0"/>
              <a:t>	</a:t>
            </a:r>
          </a:p>
          <a:p>
            <a:pPr marL="0" indent="0">
              <a:lnSpc>
                <a:spcPct val="60000"/>
              </a:lnSpc>
              <a:buNone/>
            </a:pPr>
            <a:r>
              <a:rPr lang="en-IN" sz="1800" dirty="0"/>
              <a:t>	</a:t>
            </a:r>
          </a:p>
          <a:p>
            <a:pPr marL="0" indent="0">
              <a:lnSpc>
                <a:spcPct val="60000"/>
              </a:lnSpc>
              <a:buNone/>
            </a:pPr>
            <a:r>
              <a:rPr lang="en-IN" sz="1800" dirty="0"/>
              <a:t>	</a:t>
            </a:r>
            <a:r>
              <a:rPr lang="en-US" sz="1800" dirty="0"/>
              <a:t>1.8 TFT LCD color display</a:t>
            </a:r>
            <a:endParaRPr lang="en-IN" sz="1800" dirty="0"/>
          </a:p>
          <a:p>
            <a:pPr marL="0" indent="0">
              <a:lnSpc>
                <a:spcPct val="60000"/>
              </a:lnSpc>
              <a:buNone/>
            </a:pPr>
            <a:r>
              <a:rPr lang="en-IN" sz="1800" dirty="0"/>
              <a:t>	</a:t>
            </a:r>
          </a:p>
          <a:p>
            <a:pPr marL="0" indent="0">
              <a:lnSpc>
                <a:spcPct val="60000"/>
              </a:lnSpc>
              <a:buNone/>
            </a:pPr>
            <a:r>
              <a:rPr lang="en-IN" sz="1800" dirty="0"/>
              <a:t>	</a:t>
            </a:r>
          </a:p>
          <a:p>
            <a:pPr marL="0" indent="0">
              <a:lnSpc>
                <a:spcPct val="60000"/>
              </a:lnSpc>
              <a:buNone/>
            </a:pPr>
            <a:r>
              <a:rPr lang="en-IN" sz="1800" dirty="0"/>
              <a:t>	</a:t>
            </a:r>
          </a:p>
          <a:p>
            <a:pPr marL="0" indent="0">
              <a:lnSpc>
                <a:spcPct val="60000"/>
              </a:lnSpc>
              <a:buNone/>
            </a:pPr>
            <a:r>
              <a:rPr lang="en-IN" sz="1800" dirty="0"/>
              <a:t>	</a:t>
            </a:r>
          </a:p>
        </p:txBody>
      </p:sp>
      <p:sp>
        <p:nvSpPr>
          <p:cNvPr id="4" name="Text Placeholder 3">
            <a:extLst>
              <a:ext uri="{FF2B5EF4-FFF2-40B4-BE49-F238E27FC236}">
                <a16:creationId xmlns:a16="http://schemas.microsoft.com/office/drawing/2014/main" id="{531CA357-7F13-4A54-9350-4512AC0F2570}"/>
              </a:ext>
            </a:extLst>
          </p:cNvPr>
          <p:cNvSpPr>
            <a:spLocks noGrp="1"/>
          </p:cNvSpPr>
          <p:nvPr>
            <p:ph type="body" sz="half" idx="2"/>
          </p:nvPr>
        </p:nvSpPr>
        <p:spPr>
          <a:xfrm>
            <a:off x="13156855" y="4434286"/>
            <a:ext cx="246335" cy="978835"/>
          </a:xfrm>
        </p:spPr>
        <p:txBody>
          <a:bodyPr/>
          <a:lstStyle/>
          <a:p>
            <a:endParaRPr lang="en-IN" dirty="0"/>
          </a:p>
        </p:txBody>
      </p:sp>
      <p:pic>
        <p:nvPicPr>
          <p:cNvPr id="6" name="Picture 5">
            <a:extLst>
              <a:ext uri="{FF2B5EF4-FFF2-40B4-BE49-F238E27FC236}">
                <a16:creationId xmlns:a16="http://schemas.microsoft.com/office/drawing/2014/main" id="{6ECEC6BB-F2D7-4964-96D4-9C3E7B5706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468" y="1256331"/>
            <a:ext cx="535337" cy="535337"/>
          </a:xfrm>
          <a:prstGeom prst="rect">
            <a:avLst/>
          </a:prstGeom>
        </p:spPr>
      </p:pic>
      <p:pic>
        <p:nvPicPr>
          <p:cNvPr id="14" name="Picture 13">
            <a:extLst>
              <a:ext uri="{FF2B5EF4-FFF2-40B4-BE49-F238E27FC236}">
                <a16:creationId xmlns:a16="http://schemas.microsoft.com/office/drawing/2014/main" id="{C79D2324-105B-4C2C-B772-A3EB025243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9892" y="3468741"/>
            <a:ext cx="571913" cy="571913"/>
          </a:xfrm>
          <a:prstGeom prst="rect">
            <a:avLst/>
          </a:prstGeom>
        </p:spPr>
      </p:pic>
      <p:pic>
        <p:nvPicPr>
          <p:cNvPr id="19" name="Picture 4">
            <a:extLst>
              <a:ext uri="{FF2B5EF4-FFF2-40B4-BE49-F238E27FC236}">
                <a16:creationId xmlns:a16="http://schemas.microsoft.com/office/drawing/2014/main" id="{4B30FF1A-7391-466E-9360-688E9CFAE5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5243" y="4193910"/>
            <a:ext cx="3577701" cy="223711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C:\Users\Owner\Desktop\55.png">
            <a:extLst>
              <a:ext uri="{FF2B5EF4-FFF2-40B4-BE49-F238E27FC236}">
                <a16:creationId xmlns:a16="http://schemas.microsoft.com/office/drawing/2014/main" id="{5DACCD3A-1F31-4B6F-8756-778D1AD8F0D1}"/>
              </a:ext>
            </a:extLst>
          </p:cNvPr>
          <p:cNvPicPr/>
          <p:nvPr/>
        </p:nvPicPr>
        <p:blipFill>
          <a:blip r:embed="rId4"/>
          <a:srcRect/>
          <a:stretch>
            <a:fillRect/>
          </a:stretch>
        </p:blipFill>
        <p:spPr bwMode="auto">
          <a:xfrm>
            <a:off x="4471270" y="1297309"/>
            <a:ext cx="5178625" cy="2012333"/>
          </a:xfrm>
          <a:prstGeom prst="rect">
            <a:avLst/>
          </a:prstGeom>
          <a:noFill/>
          <a:ln w="9525">
            <a:noFill/>
            <a:miter lim="800000"/>
            <a:headEnd/>
            <a:tailEnd/>
          </a:ln>
        </p:spPr>
      </p:pic>
    </p:spTree>
    <p:extLst>
      <p:ext uri="{BB962C8B-B14F-4D97-AF65-F5344CB8AC3E}">
        <p14:creationId xmlns:p14="http://schemas.microsoft.com/office/powerpoint/2010/main" val="79982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37959-576E-4DEE-9911-3796C1DFA304}"/>
              </a:ext>
            </a:extLst>
          </p:cNvPr>
          <p:cNvSpPr>
            <a:spLocks noGrp="1"/>
          </p:cNvSpPr>
          <p:nvPr>
            <p:ph type="title"/>
          </p:nvPr>
        </p:nvSpPr>
        <p:spPr/>
        <p:txBody>
          <a:bodyPr/>
          <a:lstStyle/>
          <a:p>
            <a:endParaRPr lang="en-IN"/>
          </a:p>
        </p:txBody>
      </p:sp>
      <p:pic>
        <p:nvPicPr>
          <p:cNvPr id="3074" name="Picture 2" descr="RGB Color Sensor with IR filter and White LED - TCS34725">
            <a:extLst>
              <a:ext uri="{FF2B5EF4-FFF2-40B4-BE49-F238E27FC236}">
                <a16:creationId xmlns:a16="http://schemas.microsoft.com/office/drawing/2014/main" id="{68B6C714-E5D8-412F-8DA5-CA96D907488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169953" y="3614273"/>
            <a:ext cx="2725091" cy="2045223"/>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E0026FF1-4F6E-44E4-A936-2C7FF5CB1D0A}"/>
              </a:ext>
            </a:extLst>
          </p:cNvPr>
          <p:cNvSpPr>
            <a:spLocks noGrp="1"/>
          </p:cNvSpPr>
          <p:nvPr>
            <p:ph type="body" sz="half" idx="2"/>
          </p:nvPr>
        </p:nvSpPr>
        <p:spPr/>
        <p:txBody>
          <a:bodyPr/>
          <a:lstStyle/>
          <a:p>
            <a:endParaRPr lang="en-IN" dirty="0"/>
          </a:p>
        </p:txBody>
      </p:sp>
      <p:sp>
        <p:nvSpPr>
          <p:cNvPr id="5" name="Rectangle 4">
            <a:extLst>
              <a:ext uri="{FF2B5EF4-FFF2-40B4-BE49-F238E27FC236}">
                <a16:creationId xmlns:a16="http://schemas.microsoft.com/office/drawing/2014/main" id="{7B047F6D-D186-4CA2-8261-BE10835CAB53}"/>
              </a:ext>
            </a:extLst>
          </p:cNvPr>
          <p:cNvSpPr/>
          <p:nvPr/>
        </p:nvSpPr>
        <p:spPr>
          <a:xfrm>
            <a:off x="843211" y="571500"/>
            <a:ext cx="8362765" cy="6085192"/>
          </a:xfrm>
          <a:prstGeom prst="rect">
            <a:avLst/>
          </a:prstGeom>
        </p:spPr>
        <p:txBody>
          <a:bodyPr wrap="square">
            <a:spAutoFit/>
          </a:bodyPr>
          <a:lstStyle/>
          <a:p>
            <a:pPr>
              <a:lnSpc>
                <a:spcPct val="60000"/>
              </a:lnSpc>
            </a:pPr>
            <a:r>
              <a:rPr lang="da-DK" dirty="0"/>
              <a:t>	  </a:t>
            </a:r>
          </a:p>
          <a:p>
            <a:pPr>
              <a:lnSpc>
                <a:spcPct val="60000"/>
              </a:lnSpc>
            </a:pPr>
            <a:endParaRPr lang="da-DK" dirty="0"/>
          </a:p>
          <a:p>
            <a:pPr>
              <a:lnSpc>
                <a:spcPct val="60000"/>
              </a:lnSpc>
            </a:pPr>
            <a:endParaRPr lang="da-DK" sz="2400" dirty="0"/>
          </a:p>
          <a:p>
            <a:pPr>
              <a:lnSpc>
                <a:spcPct val="60000"/>
              </a:lnSpc>
            </a:pPr>
            <a:endParaRPr lang="da-DK" sz="2400" dirty="0"/>
          </a:p>
          <a:p>
            <a:pPr>
              <a:lnSpc>
                <a:spcPct val="60000"/>
              </a:lnSpc>
            </a:pPr>
            <a:r>
              <a:rPr lang="da-DK" sz="2400" dirty="0"/>
              <a:t>	ML GY 8511</a:t>
            </a:r>
            <a:r>
              <a:rPr lang="en-IN" sz="2400" dirty="0"/>
              <a:t> UV Sensor</a:t>
            </a:r>
          </a:p>
          <a:p>
            <a:pPr>
              <a:lnSpc>
                <a:spcPct val="60000"/>
              </a:lnSpc>
            </a:pPr>
            <a:r>
              <a:rPr lang="en-IN" dirty="0"/>
              <a:t>	</a:t>
            </a:r>
          </a:p>
          <a:p>
            <a:pPr>
              <a:lnSpc>
                <a:spcPct val="60000"/>
              </a:lnSpc>
            </a:pPr>
            <a:r>
              <a:rPr lang="en-IN" dirty="0"/>
              <a:t>	</a:t>
            </a:r>
          </a:p>
          <a:p>
            <a:pPr>
              <a:lnSpc>
                <a:spcPct val="60000"/>
              </a:lnSpc>
            </a:pPr>
            <a:endParaRPr lang="en-IN" dirty="0"/>
          </a:p>
          <a:p>
            <a:pPr>
              <a:lnSpc>
                <a:spcPct val="60000"/>
              </a:lnSpc>
            </a:pPr>
            <a:endParaRPr lang="en-IN" dirty="0"/>
          </a:p>
          <a:p>
            <a:pPr>
              <a:lnSpc>
                <a:spcPct val="60000"/>
              </a:lnSpc>
            </a:pPr>
            <a:endParaRPr lang="en-IN" dirty="0"/>
          </a:p>
          <a:p>
            <a:pPr>
              <a:lnSpc>
                <a:spcPct val="60000"/>
              </a:lnSpc>
            </a:pPr>
            <a:endParaRPr lang="en-IN" dirty="0"/>
          </a:p>
          <a:p>
            <a:pPr>
              <a:lnSpc>
                <a:spcPct val="60000"/>
              </a:lnSpc>
            </a:pPr>
            <a:endParaRPr lang="en-IN" dirty="0"/>
          </a:p>
          <a:p>
            <a:pPr>
              <a:lnSpc>
                <a:spcPct val="60000"/>
              </a:lnSpc>
            </a:pPr>
            <a:endParaRPr lang="en-IN" dirty="0"/>
          </a:p>
          <a:p>
            <a:pPr>
              <a:lnSpc>
                <a:spcPct val="60000"/>
              </a:lnSpc>
            </a:pPr>
            <a:endParaRPr lang="en-IN" dirty="0"/>
          </a:p>
          <a:p>
            <a:pPr>
              <a:lnSpc>
                <a:spcPct val="60000"/>
              </a:lnSpc>
            </a:pPr>
            <a:endParaRPr lang="en-IN" dirty="0"/>
          </a:p>
          <a:p>
            <a:pPr>
              <a:lnSpc>
                <a:spcPct val="60000"/>
              </a:lnSpc>
            </a:pPr>
            <a:endParaRPr lang="en-IN" dirty="0"/>
          </a:p>
          <a:p>
            <a:pPr>
              <a:lnSpc>
                <a:spcPct val="60000"/>
              </a:lnSpc>
            </a:pPr>
            <a:endParaRPr lang="en-IN" dirty="0"/>
          </a:p>
          <a:p>
            <a:pPr>
              <a:lnSpc>
                <a:spcPct val="60000"/>
              </a:lnSpc>
            </a:pPr>
            <a:endParaRPr lang="en-IN" dirty="0"/>
          </a:p>
          <a:p>
            <a:pPr>
              <a:lnSpc>
                <a:spcPct val="60000"/>
              </a:lnSpc>
            </a:pPr>
            <a:r>
              <a:rPr lang="en-IN" dirty="0"/>
              <a:t>	</a:t>
            </a:r>
          </a:p>
          <a:p>
            <a:pPr>
              <a:lnSpc>
                <a:spcPct val="60000"/>
              </a:lnSpc>
            </a:pPr>
            <a:endParaRPr lang="en-IN" dirty="0"/>
          </a:p>
          <a:p>
            <a:pPr>
              <a:lnSpc>
                <a:spcPct val="60000"/>
              </a:lnSpc>
            </a:pPr>
            <a:endParaRPr lang="en-IN" dirty="0"/>
          </a:p>
          <a:p>
            <a:pPr>
              <a:lnSpc>
                <a:spcPct val="60000"/>
              </a:lnSpc>
            </a:pPr>
            <a:endParaRPr lang="en-IN" dirty="0"/>
          </a:p>
          <a:p>
            <a:pPr>
              <a:lnSpc>
                <a:spcPct val="60000"/>
              </a:lnSpc>
            </a:pPr>
            <a:endParaRPr lang="en-IN" dirty="0"/>
          </a:p>
          <a:p>
            <a:pPr>
              <a:lnSpc>
                <a:spcPct val="60000"/>
              </a:lnSpc>
            </a:pPr>
            <a:endParaRPr lang="en-IN" dirty="0"/>
          </a:p>
          <a:p>
            <a:pPr>
              <a:lnSpc>
                <a:spcPct val="60000"/>
              </a:lnSpc>
            </a:pPr>
            <a:r>
              <a:rPr lang="en-IN" dirty="0"/>
              <a:t>	</a:t>
            </a:r>
            <a:r>
              <a:rPr lang="en-IN" sz="2400" dirty="0"/>
              <a:t>TCS 34725 Colour sensor</a:t>
            </a:r>
          </a:p>
          <a:p>
            <a:pPr>
              <a:lnSpc>
                <a:spcPct val="60000"/>
              </a:lnSpc>
            </a:pPr>
            <a:endParaRPr lang="en-IN" dirty="0"/>
          </a:p>
          <a:p>
            <a:pPr>
              <a:lnSpc>
                <a:spcPct val="60000"/>
              </a:lnSpc>
            </a:pPr>
            <a:r>
              <a:rPr lang="en-IN" dirty="0"/>
              <a:t>	</a:t>
            </a:r>
          </a:p>
          <a:p>
            <a:pPr>
              <a:lnSpc>
                <a:spcPct val="60000"/>
              </a:lnSpc>
            </a:pPr>
            <a:endParaRPr lang="en-IN" dirty="0"/>
          </a:p>
          <a:p>
            <a:pPr>
              <a:lnSpc>
                <a:spcPct val="60000"/>
              </a:lnSpc>
            </a:pPr>
            <a:endParaRPr lang="en-IN" dirty="0"/>
          </a:p>
          <a:p>
            <a:pPr>
              <a:lnSpc>
                <a:spcPct val="60000"/>
              </a:lnSpc>
            </a:pPr>
            <a:endParaRPr lang="en-IN" dirty="0"/>
          </a:p>
          <a:p>
            <a:pPr>
              <a:lnSpc>
                <a:spcPct val="60000"/>
              </a:lnSpc>
            </a:pPr>
            <a:endParaRPr lang="en-IN" dirty="0"/>
          </a:p>
          <a:p>
            <a:pPr>
              <a:lnSpc>
                <a:spcPct val="60000"/>
              </a:lnSpc>
            </a:pPr>
            <a:endParaRPr lang="en-IN" dirty="0"/>
          </a:p>
          <a:p>
            <a:pPr>
              <a:lnSpc>
                <a:spcPct val="60000"/>
              </a:lnSpc>
            </a:pPr>
            <a:endParaRPr lang="en-IN" dirty="0"/>
          </a:p>
          <a:p>
            <a:pPr>
              <a:lnSpc>
                <a:spcPct val="60000"/>
              </a:lnSpc>
            </a:pPr>
            <a:endParaRPr lang="en-IN" dirty="0"/>
          </a:p>
          <a:p>
            <a:pPr>
              <a:lnSpc>
                <a:spcPct val="60000"/>
              </a:lnSpc>
            </a:pPr>
            <a:endParaRPr lang="en-IN" dirty="0"/>
          </a:p>
        </p:txBody>
      </p:sp>
      <p:pic>
        <p:nvPicPr>
          <p:cNvPr id="9" name="Picture 4">
            <a:extLst>
              <a:ext uri="{FF2B5EF4-FFF2-40B4-BE49-F238E27FC236}">
                <a16:creationId xmlns:a16="http://schemas.microsoft.com/office/drawing/2014/main" id="{94727969-C2FC-410C-A9F4-AEAD8FA84C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8621" y="749731"/>
            <a:ext cx="2426423" cy="242642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3071778-9856-4080-8281-F3AE9E02FA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210" y="988662"/>
            <a:ext cx="535338" cy="535338"/>
          </a:xfrm>
          <a:prstGeom prst="rect">
            <a:avLst/>
          </a:prstGeom>
        </p:spPr>
      </p:pic>
      <p:pic>
        <p:nvPicPr>
          <p:cNvPr id="11" name="Picture 10">
            <a:extLst>
              <a:ext uri="{FF2B5EF4-FFF2-40B4-BE49-F238E27FC236}">
                <a16:creationId xmlns:a16="http://schemas.microsoft.com/office/drawing/2014/main" id="{A9965AF5-D332-45E3-9A08-EF41F8CE2D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210" y="4442389"/>
            <a:ext cx="556326" cy="556326"/>
          </a:xfrm>
          <a:prstGeom prst="rect">
            <a:avLst/>
          </a:prstGeom>
        </p:spPr>
      </p:pic>
    </p:spTree>
    <p:extLst>
      <p:ext uri="{BB962C8B-B14F-4D97-AF65-F5344CB8AC3E}">
        <p14:creationId xmlns:p14="http://schemas.microsoft.com/office/powerpoint/2010/main" val="14376215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69C4-F3A3-456F-A681-B894D87F0498}"/>
              </a:ext>
            </a:extLst>
          </p:cNvPr>
          <p:cNvSpPr>
            <a:spLocks noGrp="1"/>
          </p:cNvSpPr>
          <p:nvPr>
            <p:ph type="title"/>
          </p:nvPr>
        </p:nvSpPr>
        <p:spPr/>
        <p:txBody>
          <a:bodyPr/>
          <a:lstStyle/>
          <a:p>
            <a:endParaRPr lang="en-IN"/>
          </a:p>
        </p:txBody>
      </p:sp>
      <p:sp>
        <p:nvSpPr>
          <p:cNvPr id="4" name="Text Placeholder 3">
            <a:extLst>
              <a:ext uri="{FF2B5EF4-FFF2-40B4-BE49-F238E27FC236}">
                <a16:creationId xmlns:a16="http://schemas.microsoft.com/office/drawing/2014/main" id="{9D418841-39F2-4C45-8887-5D2549C13406}"/>
              </a:ext>
            </a:extLst>
          </p:cNvPr>
          <p:cNvSpPr>
            <a:spLocks noGrp="1"/>
          </p:cNvSpPr>
          <p:nvPr>
            <p:ph type="body" sz="half" idx="2"/>
          </p:nvPr>
        </p:nvSpPr>
        <p:spPr>
          <a:xfrm>
            <a:off x="685799" y="3124199"/>
            <a:ext cx="5123873" cy="3094485"/>
          </a:xfrm>
        </p:spPr>
        <p:txBody>
          <a:bodyPr/>
          <a:lstStyle/>
          <a:p>
            <a:endParaRPr lang="en-IN" dirty="0"/>
          </a:p>
          <a:p>
            <a:endParaRPr lang="en-IN" dirty="0"/>
          </a:p>
          <a:p>
            <a:endParaRPr lang="en-IN" dirty="0"/>
          </a:p>
          <a:p>
            <a:endParaRPr lang="en-IN" dirty="0"/>
          </a:p>
          <a:p>
            <a:r>
              <a:rPr lang="en-IN" dirty="0"/>
              <a:t>          </a:t>
            </a:r>
            <a:r>
              <a:rPr lang="en-IN" sz="2400" dirty="0"/>
              <a:t>GY 906 IR temperature sensor</a:t>
            </a:r>
          </a:p>
        </p:txBody>
      </p:sp>
      <p:pic>
        <p:nvPicPr>
          <p:cNvPr id="5" name="Picture 4">
            <a:extLst>
              <a:ext uri="{FF2B5EF4-FFF2-40B4-BE49-F238E27FC236}">
                <a16:creationId xmlns:a16="http://schemas.microsoft.com/office/drawing/2014/main" id="{13AD4161-3E1A-46C9-B0AE-71B9F4191A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082" y="988662"/>
            <a:ext cx="535338" cy="535338"/>
          </a:xfrm>
          <a:prstGeom prst="rect">
            <a:avLst/>
          </a:prstGeom>
        </p:spPr>
      </p:pic>
      <p:sp>
        <p:nvSpPr>
          <p:cNvPr id="6" name="TextBox 5">
            <a:extLst>
              <a:ext uri="{FF2B5EF4-FFF2-40B4-BE49-F238E27FC236}">
                <a16:creationId xmlns:a16="http://schemas.microsoft.com/office/drawing/2014/main" id="{1FEE4D3A-5F47-466A-9C93-EC554F4F8E2D}"/>
              </a:ext>
            </a:extLst>
          </p:cNvPr>
          <p:cNvSpPr txBox="1"/>
          <p:nvPr/>
        </p:nvSpPr>
        <p:spPr>
          <a:xfrm>
            <a:off x="1369702" y="1145309"/>
            <a:ext cx="3611418" cy="461665"/>
          </a:xfrm>
          <a:prstGeom prst="rect">
            <a:avLst/>
          </a:prstGeom>
          <a:noFill/>
        </p:spPr>
        <p:txBody>
          <a:bodyPr wrap="square" rtlCol="0">
            <a:spAutoFit/>
          </a:bodyPr>
          <a:lstStyle/>
          <a:p>
            <a:r>
              <a:rPr lang="en-IN" sz="2400" dirty="0"/>
              <a:t>RTC DS1307</a:t>
            </a:r>
          </a:p>
        </p:txBody>
      </p:sp>
      <p:pic>
        <p:nvPicPr>
          <p:cNvPr id="10" name="Content Placeholder 9" descr="Image result for rtc ds1307&quot;">
            <a:extLst>
              <a:ext uri="{FF2B5EF4-FFF2-40B4-BE49-F238E27FC236}">
                <a16:creationId xmlns:a16="http://schemas.microsoft.com/office/drawing/2014/main" id="{2D4989BF-1D5C-46B6-ABBB-65EF3F63E35B}"/>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924603" y="559594"/>
            <a:ext cx="2505075" cy="2390775"/>
          </a:xfrm>
          <a:prstGeom prst="rect">
            <a:avLst/>
          </a:prstGeom>
          <a:noFill/>
          <a:ln>
            <a:noFill/>
          </a:ln>
        </p:spPr>
      </p:pic>
      <p:pic>
        <p:nvPicPr>
          <p:cNvPr id="11" name="Picture 10">
            <a:extLst>
              <a:ext uri="{FF2B5EF4-FFF2-40B4-BE49-F238E27FC236}">
                <a16:creationId xmlns:a16="http://schemas.microsoft.com/office/drawing/2014/main" id="{C4E110D1-82BC-43CD-A29B-9DF3676A8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210" y="4462055"/>
            <a:ext cx="535337" cy="535337"/>
          </a:xfrm>
          <a:prstGeom prst="rect">
            <a:avLst/>
          </a:prstGeom>
        </p:spPr>
      </p:pic>
      <p:pic>
        <p:nvPicPr>
          <p:cNvPr id="13" name="Picture 6" descr="Image result for gy 906 ir temperature sensor">
            <a:extLst>
              <a:ext uri="{FF2B5EF4-FFF2-40B4-BE49-F238E27FC236}">
                <a16:creationId xmlns:a16="http://schemas.microsoft.com/office/drawing/2014/main" id="{D3B78951-4785-419E-8C0B-26EFD834D7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7101" y="4442418"/>
            <a:ext cx="1776266" cy="1776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9040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74F46-D39F-449B-869D-7D100E7E4BA3}"/>
              </a:ext>
            </a:extLst>
          </p:cNvPr>
          <p:cNvSpPr>
            <a:spLocks noGrp="1"/>
          </p:cNvSpPr>
          <p:nvPr>
            <p:ph type="title"/>
          </p:nvPr>
        </p:nvSpPr>
        <p:spPr>
          <a:xfrm>
            <a:off x="443346" y="544945"/>
            <a:ext cx="3997036" cy="842818"/>
          </a:xfrm>
        </p:spPr>
        <p:txBody>
          <a:bodyPr/>
          <a:lstStyle/>
          <a:p>
            <a:r>
              <a:rPr lang="en-IN" dirty="0"/>
              <a:t>PINOUT DIAGRAM</a:t>
            </a:r>
          </a:p>
        </p:txBody>
      </p:sp>
      <p:sp>
        <p:nvSpPr>
          <p:cNvPr id="4" name="Text Placeholder 3">
            <a:extLst>
              <a:ext uri="{FF2B5EF4-FFF2-40B4-BE49-F238E27FC236}">
                <a16:creationId xmlns:a16="http://schemas.microsoft.com/office/drawing/2014/main" id="{CFF2FF62-BE90-43FA-8EF7-D39E3DBF5E25}"/>
              </a:ext>
            </a:extLst>
          </p:cNvPr>
          <p:cNvSpPr>
            <a:spLocks noGrp="1"/>
          </p:cNvSpPr>
          <p:nvPr>
            <p:ph type="body" sz="half" idx="2"/>
          </p:nvPr>
        </p:nvSpPr>
        <p:spPr/>
        <p:txBody>
          <a:bodyPr/>
          <a:lstStyle/>
          <a:p>
            <a:endParaRPr lang="en-IN"/>
          </a:p>
        </p:txBody>
      </p:sp>
      <p:sp>
        <p:nvSpPr>
          <p:cNvPr id="9" name="TextBox 8">
            <a:extLst>
              <a:ext uri="{FF2B5EF4-FFF2-40B4-BE49-F238E27FC236}">
                <a16:creationId xmlns:a16="http://schemas.microsoft.com/office/drawing/2014/main" id="{8DEB1DE7-65F5-414A-95A6-CF488227D843}"/>
              </a:ext>
            </a:extLst>
          </p:cNvPr>
          <p:cNvSpPr txBox="1"/>
          <p:nvPr/>
        </p:nvSpPr>
        <p:spPr>
          <a:xfrm>
            <a:off x="692458" y="6342619"/>
            <a:ext cx="4202837" cy="276999"/>
          </a:xfrm>
          <a:prstGeom prst="rect">
            <a:avLst/>
          </a:prstGeom>
          <a:noFill/>
        </p:spPr>
        <p:txBody>
          <a:bodyPr wrap="square" rtlCol="0">
            <a:spAutoFit/>
          </a:bodyPr>
          <a:lstStyle/>
          <a:p>
            <a:r>
              <a:rPr lang="en-IN" sz="1200" b="1" dirty="0"/>
              <a:t>*SOFTWARE USED IS ARDUINO 1.8.5</a:t>
            </a:r>
          </a:p>
        </p:txBody>
      </p:sp>
      <p:pic>
        <p:nvPicPr>
          <p:cNvPr id="8" name="Content Placeholder 7">
            <a:extLst>
              <a:ext uri="{FF2B5EF4-FFF2-40B4-BE49-F238E27FC236}">
                <a16:creationId xmlns:a16="http://schemas.microsoft.com/office/drawing/2014/main" id="{EBEE6A36-035B-49FF-98A5-7BA1457B57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8081" y="1423275"/>
            <a:ext cx="9871969" cy="4975295"/>
          </a:xfrm>
        </p:spPr>
      </p:pic>
    </p:spTree>
    <p:extLst>
      <p:ext uri="{BB962C8B-B14F-4D97-AF65-F5344CB8AC3E}">
        <p14:creationId xmlns:p14="http://schemas.microsoft.com/office/powerpoint/2010/main" val="1117300934"/>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TM04033937[[fn=Vapor Trail]]</Template>
  <TotalTime>7346</TotalTime>
  <Words>1046</Words>
  <Application>Microsoft Office PowerPoint</Application>
  <PresentationFormat>Widescreen</PresentationFormat>
  <Paragraphs>158</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Century Gothic</vt:lpstr>
      <vt:lpstr>Imprint MT Shadow</vt:lpstr>
      <vt:lpstr>Leelawadee</vt:lpstr>
      <vt:lpstr>Wingdings</vt:lpstr>
      <vt:lpstr>Vapor Trail</vt:lpstr>
      <vt:lpstr> DESIGN OF ULTRA VIOLET INTENSITY AND THERMAL RADIATION MONITORING WEARABLE  under the guidance of dr.a.v.ananthalakshmi</vt:lpstr>
      <vt:lpstr>CONTENTS</vt:lpstr>
      <vt:lpstr>PowerPoint Presentation</vt:lpstr>
      <vt:lpstr>LITERATURE SURVEY</vt:lpstr>
      <vt:lpstr>AIM  To create a prototype of UV care wearable band for skin care and protection.   OBJECTIVE  The objective of this work is to design a prototype of UV care wearable band for skin care and protection. It is designed to display the UV index, thermal reaction of skin, skin pigmentation and skin cancer precautionary report. </vt:lpstr>
      <vt:lpstr>PowerPoint Presentation</vt:lpstr>
      <vt:lpstr>PowerPoint Presentation</vt:lpstr>
      <vt:lpstr>PowerPoint Presentation</vt:lpstr>
      <vt:lpstr>PINOUT DIAGRAM</vt:lpstr>
      <vt:lpstr>PowerPoint Presentation</vt:lpstr>
      <vt:lpstr>MODULE 2</vt:lpstr>
      <vt:lpstr>PowerPoint Presentation</vt:lpstr>
      <vt:lpstr>MODULE 3</vt:lpstr>
      <vt:lpstr>MODULE 4</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UV CARE WEARABLE</dc:title>
  <dc:creator>Sharmitha Ganesan</dc:creator>
  <cp:lastModifiedBy>Sharmitha Ganesan</cp:lastModifiedBy>
  <cp:revision>90</cp:revision>
  <dcterms:created xsi:type="dcterms:W3CDTF">2019-09-02T15:49:47Z</dcterms:created>
  <dcterms:modified xsi:type="dcterms:W3CDTF">2019-11-18T04:46:19Z</dcterms:modified>
</cp:coreProperties>
</file>